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72"/>
  </p:notesMasterIdLst>
  <p:sldIdLst>
    <p:sldId id="256" r:id="rId2"/>
    <p:sldId id="258" r:id="rId3"/>
    <p:sldId id="257" r:id="rId4"/>
    <p:sldId id="1474" r:id="rId5"/>
    <p:sldId id="1483" r:id="rId6"/>
    <p:sldId id="1484" r:id="rId7"/>
    <p:sldId id="1485" r:id="rId8"/>
    <p:sldId id="1486" r:id="rId9"/>
    <p:sldId id="1487" r:id="rId10"/>
    <p:sldId id="1488" r:id="rId11"/>
    <p:sldId id="1482" r:id="rId12"/>
    <p:sldId id="1303" r:id="rId13"/>
    <p:sldId id="1510" r:id="rId14"/>
    <p:sldId id="1511" r:id="rId15"/>
    <p:sldId id="1512" r:id="rId16"/>
    <p:sldId id="1513" r:id="rId17"/>
    <p:sldId id="1517" r:id="rId18"/>
    <p:sldId id="877" r:id="rId19"/>
    <p:sldId id="1565" r:id="rId20"/>
    <p:sldId id="1515" r:id="rId21"/>
    <p:sldId id="1251" r:id="rId22"/>
    <p:sldId id="1431" r:id="rId23"/>
    <p:sldId id="1520" r:id="rId24"/>
    <p:sldId id="1523" r:id="rId25"/>
    <p:sldId id="1531" r:id="rId26"/>
    <p:sldId id="1534" r:id="rId27"/>
    <p:sldId id="1535" r:id="rId28"/>
    <p:sldId id="1555" r:id="rId29"/>
    <p:sldId id="1557" r:id="rId30"/>
    <p:sldId id="1532" r:id="rId31"/>
    <p:sldId id="1566" r:id="rId32"/>
    <p:sldId id="1528" r:id="rId33"/>
    <p:sldId id="1567" r:id="rId34"/>
    <p:sldId id="1542" r:id="rId35"/>
    <p:sldId id="1544" r:id="rId36"/>
    <p:sldId id="1545" r:id="rId37"/>
    <p:sldId id="1546" r:id="rId38"/>
    <p:sldId id="1547" r:id="rId39"/>
    <p:sldId id="1447" r:id="rId40"/>
    <p:sldId id="1449" r:id="rId41"/>
    <p:sldId id="1497" r:id="rId42"/>
    <p:sldId id="1498" r:id="rId43"/>
    <p:sldId id="1500" r:id="rId44"/>
    <p:sldId id="1501" r:id="rId45"/>
    <p:sldId id="1507" r:id="rId46"/>
    <p:sldId id="1508" r:id="rId47"/>
    <p:sldId id="1509" r:id="rId48"/>
    <p:sldId id="1502" r:id="rId49"/>
    <p:sldId id="1504" r:id="rId50"/>
    <p:sldId id="1505" r:id="rId51"/>
    <p:sldId id="1506" r:id="rId52"/>
    <p:sldId id="1455" r:id="rId53"/>
    <p:sldId id="1472" r:id="rId54"/>
    <p:sldId id="1490" r:id="rId55"/>
    <p:sldId id="1568" r:id="rId56"/>
    <p:sldId id="1569" r:id="rId57"/>
    <p:sldId id="1570" r:id="rId58"/>
    <p:sldId id="1564" r:id="rId59"/>
    <p:sldId id="1489" r:id="rId60"/>
    <p:sldId id="1571" r:id="rId61"/>
    <p:sldId id="1496" r:id="rId62"/>
    <p:sldId id="1106" r:id="rId63"/>
    <p:sldId id="778" r:id="rId64"/>
    <p:sldId id="779" r:id="rId65"/>
    <p:sldId id="780" r:id="rId66"/>
    <p:sldId id="781" r:id="rId67"/>
    <p:sldId id="782" r:id="rId68"/>
    <p:sldId id="783" r:id="rId69"/>
    <p:sldId id="784" r:id="rId70"/>
    <p:sldId id="785" r:id="rId7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4" autoAdjust="0"/>
    <p:restoredTop sz="94660"/>
  </p:normalViewPr>
  <p:slideViewPr>
    <p:cSldViewPr snapToGrid="0">
      <p:cViewPr varScale="1">
        <p:scale>
          <a:sx n="162" d="100"/>
          <a:sy n="162" d="100"/>
        </p:scale>
        <p:origin x="9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57.png>
</file>

<file path=ppt/media/image58.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3711D6-A39D-427C-A1F8-821D3D808D1C}" type="datetimeFigureOut">
              <a:rPr lang="en-US" smtClean="0"/>
              <a:t>4/16/2019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E4137-9C57-4BE7-8509-9D67AAFC4A52}" type="slidenum">
              <a:rPr lang="en-US" smtClean="0"/>
              <a:t>‹#›</a:t>
            </a:fld>
            <a:endParaRPr lang="en-US"/>
          </a:p>
        </p:txBody>
      </p:sp>
    </p:spTree>
    <p:extLst>
      <p:ext uri="{BB962C8B-B14F-4D97-AF65-F5344CB8AC3E}">
        <p14:creationId xmlns:p14="http://schemas.microsoft.com/office/powerpoint/2010/main" val="1261519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Objective of BOTUS and Trump &amp; Dump</a:t>
            </a:r>
          </a:p>
        </p:txBody>
      </p:sp>
      <p:sp>
        <p:nvSpPr>
          <p:cNvPr id="4" name="Slide Number Placeholder 3"/>
          <p:cNvSpPr>
            <a:spLocks noGrp="1"/>
          </p:cNvSpPr>
          <p:nvPr>
            <p:ph type="sldNum" sz="quarter" idx="10"/>
          </p:nvPr>
        </p:nvSpPr>
        <p:spPr/>
        <p:txBody>
          <a:bodyPr/>
          <a:lstStyle/>
          <a:p>
            <a:fld id="{A15C55BB-6CAD-864E-9B58-B11C36E0B9F9}" type="slidenum">
              <a:rPr lang="en-US" smtClean="0"/>
              <a:t>5</a:t>
            </a:fld>
            <a:endParaRPr lang="en-US"/>
          </a:p>
        </p:txBody>
      </p:sp>
    </p:spTree>
    <p:extLst>
      <p:ext uri="{BB962C8B-B14F-4D97-AF65-F5344CB8AC3E}">
        <p14:creationId xmlns:p14="http://schemas.microsoft.com/office/powerpoint/2010/main" val="3751305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Excluded from the list, but </a:t>
            </a:r>
            <a:r>
              <a:rPr lang="en-CA" b="1" dirty="0"/>
              <a:t>Semantic</a:t>
            </a:r>
            <a:r>
              <a:rPr lang="en-CA" dirty="0"/>
              <a:t> also include </a:t>
            </a:r>
            <a:r>
              <a:rPr lang="en-CA" i="1" dirty="0"/>
              <a:t>questions and answers</a:t>
            </a:r>
            <a:r>
              <a:rPr lang="en-CA" dirty="0"/>
              <a:t>.</a:t>
            </a:r>
          </a:p>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18</a:t>
            </a:fld>
            <a:endParaRPr lang="en-US"/>
          </a:p>
        </p:txBody>
      </p:sp>
    </p:spTree>
    <p:extLst>
      <p:ext uri="{BB962C8B-B14F-4D97-AF65-F5344CB8AC3E}">
        <p14:creationId xmlns:p14="http://schemas.microsoft.com/office/powerpoint/2010/main" val="2542865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Excluded from the list, but </a:t>
            </a:r>
            <a:r>
              <a:rPr lang="en-CA" b="1" dirty="0"/>
              <a:t>Semantic</a:t>
            </a:r>
            <a:r>
              <a:rPr lang="en-CA" dirty="0"/>
              <a:t> also include </a:t>
            </a:r>
            <a:r>
              <a:rPr lang="en-CA" i="1" dirty="0"/>
              <a:t>questions and answers</a:t>
            </a:r>
            <a:r>
              <a:rPr lang="en-CA" dirty="0"/>
              <a:t>.</a:t>
            </a:r>
          </a:p>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19</a:t>
            </a:fld>
            <a:endParaRPr lang="en-US"/>
          </a:p>
        </p:txBody>
      </p:sp>
    </p:spTree>
    <p:extLst>
      <p:ext uri="{BB962C8B-B14F-4D97-AF65-F5344CB8AC3E}">
        <p14:creationId xmlns:p14="http://schemas.microsoft.com/office/powerpoint/2010/main" val="37264677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20</a:t>
            </a:fld>
            <a:endParaRPr lang="en-US"/>
          </a:p>
        </p:txBody>
      </p:sp>
    </p:spTree>
    <p:extLst>
      <p:ext uri="{BB962C8B-B14F-4D97-AF65-F5344CB8AC3E}">
        <p14:creationId xmlns:p14="http://schemas.microsoft.com/office/powerpoint/2010/main" val="13756690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23</a:t>
            </a:fld>
            <a:endParaRPr lang="en-US"/>
          </a:p>
        </p:txBody>
      </p:sp>
    </p:spTree>
    <p:extLst>
      <p:ext uri="{BB962C8B-B14F-4D97-AF65-F5344CB8AC3E}">
        <p14:creationId xmlns:p14="http://schemas.microsoft.com/office/powerpoint/2010/main" val="29171731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After this section, we will spend the rest of the section looking at the fundamental concepts underlying </a:t>
            </a:r>
            <a:r>
              <a:rPr lang="en-CA" b="1" dirty="0"/>
              <a:t>Text Preparation</a:t>
            </a:r>
            <a:r>
              <a:rPr lang="en-CA" dirty="0"/>
              <a:t>.</a:t>
            </a:r>
          </a:p>
          <a:p>
            <a:r>
              <a:rPr lang="en-CA" dirty="0"/>
              <a:t>Concrete illustrations of these notions are provided in the Notebooks and Examples.</a:t>
            </a:r>
          </a:p>
        </p:txBody>
      </p:sp>
      <p:sp>
        <p:nvSpPr>
          <p:cNvPr id="4" name="Slide Number Placeholder 3"/>
          <p:cNvSpPr>
            <a:spLocks noGrp="1"/>
          </p:cNvSpPr>
          <p:nvPr>
            <p:ph type="sldNum" sz="quarter" idx="10"/>
          </p:nvPr>
        </p:nvSpPr>
        <p:spPr/>
        <p:txBody>
          <a:bodyPr/>
          <a:lstStyle/>
          <a:p>
            <a:fld id="{A15C55BB-6CAD-864E-9B58-B11C36E0B9F9}" type="slidenum">
              <a:rPr lang="en-US" smtClean="0"/>
              <a:t>24</a:t>
            </a:fld>
            <a:endParaRPr lang="en-US"/>
          </a:p>
        </p:txBody>
      </p:sp>
    </p:spTree>
    <p:extLst>
      <p:ext uri="{BB962C8B-B14F-4D97-AF65-F5344CB8AC3E}">
        <p14:creationId xmlns:p14="http://schemas.microsoft.com/office/powerpoint/2010/main" val="15363032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25</a:t>
            </a:fld>
            <a:endParaRPr lang="en-US"/>
          </a:p>
        </p:txBody>
      </p:sp>
    </p:spTree>
    <p:extLst>
      <p:ext uri="{BB962C8B-B14F-4D97-AF65-F5344CB8AC3E}">
        <p14:creationId xmlns:p14="http://schemas.microsoft.com/office/powerpoint/2010/main" val="18584741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NOTE: </a:t>
            </a:r>
            <a:r>
              <a:rPr lang="en-CA" dirty="0"/>
              <a:t>Specific pre-processing steps will vary based on the project.</a:t>
            </a:r>
          </a:p>
          <a:p>
            <a:r>
              <a:rPr lang="en-CA" dirty="0"/>
              <a:t>For instance, the words used in </a:t>
            </a:r>
            <a:r>
              <a:rPr lang="en-CA" b="1" dirty="0"/>
              <a:t>tweets</a:t>
            </a:r>
            <a:r>
              <a:rPr lang="en-CA" dirty="0"/>
              <a:t> are vastly different from those used in </a:t>
            </a:r>
            <a:r>
              <a:rPr lang="en-CA" b="1" dirty="0"/>
              <a:t>legal documents</a:t>
            </a:r>
            <a:r>
              <a:rPr lang="en-CA" dirty="0"/>
              <a:t>.</a:t>
            </a:r>
          </a:p>
          <a:p>
            <a:r>
              <a:rPr lang="en-CA" b="1" dirty="0"/>
              <a:t>So, the cleaning process can also be quite different</a:t>
            </a:r>
            <a:r>
              <a:rPr lang="en-CA" dirty="0"/>
              <a:t>.</a:t>
            </a:r>
          </a:p>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26</a:t>
            </a:fld>
            <a:endParaRPr lang="en-US"/>
          </a:p>
        </p:txBody>
      </p:sp>
    </p:spTree>
    <p:extLst>
      <p:ext uri="{BB962C8B-B14F-4D97-AF65-F5344CB8AC3E}">
        <p14:creationId xmlns:p14="http://schemas.microsoft.com/office/powerpoint/2010/main" val="27814242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You may want to remove title here and put four items in each slide</a:t>
            </a:r>
          </a:p>
        </p:txBody>
      </p:sp>
      <p:sp>
        <p:nvSpPr>
          <p:cNvPr id="4" name="Slide Number Placeholder 3"/>
          <p:cNvSpPr>
            <a:spLocks noGrp="1"/>
          </p:cNvSpPr>
          <p:nvPr>
            <p:ph type="sldNum" sz="quarter" idx="10"/>
          </p:nvPr>
        </p:nvSpPr>
        <p:spPr/>
        <p:txBody>
          <a:bodyPr/>
          <a:lstStyle/>
          <a:p>
            <a:fld id="{A15C55BB-6CAD-864E-9B58-B11C36E0B9F9}" type="slidenum">
              <a:rPr lang="en-US" smtClean="0"/>
              <a:t>28</a:t>
            </a:fld>
            <a:endParaRPr lang="en-US"/>
          </a:p>
        </p:txBody>
      </p:sp>
    </p:spTree>
    <p:extLst>
      <p:ext uri="{BB962C8B-B14F-4D97-AF65-F5344CB8AC3E}">
        <p14:creationId xmlns:p14="http://schemas.microsoft.com/office/powerpoint/2010/main" val="4371018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You may want to remove title here and put four items in each slide</a:t>
            </a:r>
          </a:p>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29</a:t>
            </a:fld>
            <a:endParaRPr lang="en-US"/>
          </a:p>
        </p:txBody>
      </p:sp>
    </p:spTree>
    <p:extLst>
      <p:ext uri="{BB962C8B-B14F-4D97-AF65-F5344CB8AC3E}">
        <p14:creationId xmlns:p14="http://schemas.microsoft.com/office/powerpoint/2010/main" val="38557484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30</a:t>
            </a:fld>
            <a:endParaRPr lang="en-US"/>
          </a:p>
        </p:txBody>
      </p:sp>
    </p:spTree>
    <p:extLst>
      <p:ext uri="{BB962C8B-B14F-4D97-AF65-F5344CB8AC3E}">
        <p14:creationId xmlns:p14="http://schemas.microsoft.com/office/powerpoint/2010/main" val="3627650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kern="1200" dirty="0">
                <a:solidFill>
                  <a:schemeClr val="tx1"/>
                </a:solidFill>
                <a:effectLst/>
                <a:ea typeface="+mn-ea"/>
                <a:cs typeface="+mn-cs"/>
              </a:rPr>
              <a:t>Sentiment analysis is the process of computationally identifying and categorizing opinions expressed in a piece of text, especially in order to determine whether the writer's attitude towards a particular topic, product, etc., is positive, negative, or neutral.</a:t>
            </a:r>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6</a:t>
            </a:fld>
            <a:endParaRPr lang="en-US"/>
          </a:p>
        </p:txBody>
      </p:sp>
    </p:spTree>
    <p:extLst>
      <p:ext uri="{BB962C8B-B14F-4D97-AF65-F5344CB8AC3E}">
        <p14:creationId xmlns:p14="http://schemas.microsoft.com/office/powerpoint/2010/main" val="396718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Corpus</a:t>
            </a:r>
            <a:r>
              <a:rPr lang="en-CA" dirty="0"/>
              <a:t> has two types:</a:t>
            </a:r>
          </a:p>
          <a:p>
            <a:r>
              <a:rPr lang="en-CA" dirty="0"/>
              <a:t>‘</a:t>
            </a:r>
            <a:r>
              <a:rPr lang="en-CA" i="1" dirty="0"/>
              <a:t>permanent</a:t>
            </a:r>
            <a:r>
              <a:rPr lang="en-CA" dirty="0"/>
              <a:t>’ when stored on disk</a:t>
            </a:r>
          </a:p>
          <a:p>
            <a:r>
              <a:rPr lang="en-CA" dirty="0"/>
              <a:t>‘</a:t>
            </a:r>
            <a:r>
              <a:rPr lang="en-CA" i="1" dirty="0"/>
              <a:t>volatile</a:t>
            </a:r>
            <a:r>
              <a:rPr lang="en-CA" dirty="0"/>
              <a:t>’ when held in RAM</a:t>
            </a:r>
          </a:p>
        </p:txBody>
      </p:sp>
      <p:sp>
        <p:nvSpPr>
          <p:cNvPr id="4" name="Slide Number Placeholder 3"/>
          <p:cNvSpPr>
            <a:spLocks noGrp="1"/>
          </p:cNvSpPr>
          <p:nvPr>
            <p:ph type="sldNum" sz="quarter" idx="10"/>
          </p:nvPr>
        </p:nvSpPr>
        <p:spPr/>
        <p:txBody>
          <a:bodyPr/>
          <a:lstStyle/>
          <a:p>
            <a:fld id="{A15C55BB-6CAD-864E-9B58-B11C36E0B9F9}" type="slidenum">
              <a:rPr lang="en-US" smtClean="0"/>
              <a:t>32</a:t>
            </a:fld>
            <a:endParaRPr lang="en-US"/>
          </a:p>
        </p:txBody>
      </p:sp>
    </p:spTree>
    <p:extLst>
      <p:ext uri="{BB962C8B-B14F-4D97-AF65-F5344CB8AC3E}">
        <p14:creationId xmlns:p14="http://schemas.microsoft.com/office/powerpoint/2010/main" val="21547439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Term-Document Matrix / Document-Term Matrix </a:t>
            </a:r>
            <a:r>
              <a:rPr lang="en-CA" b="0" dirty="0"/>
              <a:t>for a hypothetical corpus, with row sums and column sums</a:t>
            </a:r>
          </a:p>
        </p:txBody>
      </p:sp>
      <p:sp>
        <p:nvSpPr>
          <p:cNvPr id="4" name="Slide Number Placeholder 3"/>
          <p:cNvSpPr>
            <a:spLocks noGrp="1"/>
          </p:cNvSpPr>
          <p:nvPr>
            <p:ph type="sldNum" sz="quarter" idx="10"/>
          </p:nvPr>
        </p:nvSpPr>
        <p:spPr/>
        <p:txBody>
          <a:bodyPr/>
          <a:lstStyle/>
          <a:p>
            <a:fld id="{A15C55BB-6CAD-864E-9B58-B11C36E0B9F9}" type="slidenum">
              <a:rPr lang="en-US" smtClean="0"/>
              <a:t>33</a:t>
            </a:fld>
            <a:endParaRPr lang="en-US"/>
          </a:p>
        </p:txBody>
      </p:sp>
    </p:spTree>
    <p:extLst>
      <p:ext uri="{BB962C8B-B14F-4D97-AF65-F5344CB8AC3E}">
        <p14:creationId xmlns:p14="http://schemas.microsoft.com/office/powerpoint/2010/main" val="15153118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34</a:t>
            </a:fld>
            <a:endParaRPr lang="en-US"/>
          </a:p>
        </p:txBody>
      </p:sp>
    </p:spTree>
    <p:extLst>
      <p:ext uri="{BB962C8B-B14F-4D97-AF65-F5344CB8AC3E}">
        <p14:creationId xmlns:p14="http://schemas.microsoft.com/office/powerpoint/2010/main" val="10487317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35</a:t>
            </a:fld>
            <a:endParaRPr lang="en-US"/>
          </a:p>
        </p:txBody>
      </p:sp>
    </p:spTree>
    <p:extLst>
      <p:ext uri="{BB962C8B-B14F-4D97-AF65-F5344CB8AC3E}">
        <p14:creationId xmlns:p14="http://schemas.microsoft.com/office/powerpoint/2010/main" val="38610108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36</a:t>
            </a:fld>
            <a:endParaRPr lang="en-US"/>
          </a:p>
        </p:txBody>
      </p:sp>
    </p:spTree>
    <p:extLst>
      <p:ext uri="{BB962C8B-B14F-4D97-AF65-F5344CB8AC3E}">
        <p14:creationId xmlns:p14="http://schemas.microsoft.com/office/powerpoint/2010/main" val="40334507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37</a:t>
            </a:fld>
            <a:endParaRPr lang="en-US"/>
          </a:p>
        </p:txBody>
      </p:sp>
    </p:spTree>
    <p:extLst>
      <p:ext uri="{BB962C8B-B14F-4D97-AF65-F5344CB8AC3E}">
        <p14:creationId xmlns:p14="http://schemas.microsoft.com/office/powerpoint/2010/main" val="8277767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38</a:t>
            </a:fld>
            <a:endParaRPr lang="en-US"/>
          </a:p>
        </p:txBody>
      </p:sp>
    </p:spTree>
    <p:extLst>
      <p:ext uri="{BB962C8B-B14F-4D97-AF65-F5344CB8AC3E}">
        <p14:creationId xmlns:p14="http://schemas.microsoft.com/office/powerpoint/2010/main" val="14328892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5C55BB-6CAD-864E-9B58-B11C36E0B9F9}" type="slidenum">
              <a:rPr lang="en-US" smtClean="0"/>
              <a:pPr/>
              <a:t>52</a:t>
            </a:fld>
            <a:endParaRPr lang="en-US" dirty="0"/>
          </a:p>
        </p:txBody>
      </p:sp>
    </p:spTree>
    <p:extLst>
      <p:ext uri="{BB962C8B-B14F-4D97-AF65-F5344CB8AC3E}">
        <p14:creationId xmlns:p14="http://schemas.microsoft.com/office/powerpoint/2010/main" val="28672271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5C55BB-6CAD-864E-9B58-B11C36E0B9F9}" type="slidenum">
              <a:rPr lang="en-US" smtClean="0"/>
              <a:pPr/>
              <a:t>53</a:t>
            </a:fld>
            <a:endParaRPr lang="en-US" dirty="0"/>
          </a:p>
        </p:txBody>
      </p:sp>
    </p:spTree>
    <p:extLst>
      <p:ext uri="{BB962C8B-B14F-4D97-AF65-F5344CB8AC3E}">
        <p14:creationId xmlns:p14="http://schemas.microsoft.com/office/powerpoint/2010/main" val="1302478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Sample tweets from @</a:t>
            </a:r>
            <a:r>
              <a:rPr lang="en-CA" dirty="0" err="1"/>
              <a:t>realDonaldTrump</a:t>
            </a:r>
            <a:r>
              <a:rPr lang="en-CA" dirty="0"/>
              <a:t>, and process for </a:t>
            </a:r>
            <a:r>
              <a:rPr lang="en-CA" dirty="0" err="1"/>
              <a:t>Trump&amp;Dump</a:t>
            </a:r>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7</a:t>
            </a:fld>
            <a:endParaRPr lang="en-US"/>
          </a:p>
        </p:txBody>
      </p:sp>
    </p:spTree>
    <p:extLst>
      <p:ext uri="{BB962C8B-B14F-4D97-AF65-F5344CB8AC3E}">
        <p14:creationId xmlns:p14="http://schemas.microsoft.com/office/powerpoint/2010/main" val="4061066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Strength and limitations of algorithms and procedure</a:t>
            </a:r>
          </a:p>
        </p:txBody>
      </p:sp>
      <p:sp>
        <p:nvSpPr>
          <p:cNvPr id="4" name="Slide Number Placeholder 3"/>
          <p:cNvSpPr>
            <a:spLocks noGrp="1"/>
          </p:cNvSpPr>
          <p:nvPr>
            <p:ph type="sldNum" sz="quarter" idx="10"/>
          </p:nvPr>
        </p:nvSpPr>
        <p:spPr/>
        <p:txBody>
          <a:bodyPr/>
          <a:lstStyle/>
          <a:p>
            <a:fld id="{A15C55BB-6CAD-864E-9B58-B11C36E0B9F9}" type="slidenum">
              <a:rPr lang="en-US" smtClean="0"/>
              <a:t>8</a:t>
            </a:fld>
            <a:endParaRPr lang="en-US"/>
          </a:p>
        </p:txBody>
      </p:sp>
    </p:spTree>
    <p:extLst>
      <p:ext uri="{BB962C8B-B14F-4D97-AF65-F5344CB8AC3E}">
        <p14:creationId xmlns:p14="http://schemas.microsoft.com/office/powerpoint/2010/main" val="2208720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Results and sample tweets from BOTUS</a:t>
            </a:r>
          </a:p>
        </p:txBody>
      </p:sp>
      <p:sp>
        <p:nvSpPr>
          <p:cNvPr id="4" name="Slide Number Placeholder 3"/>
          <p:cNvSpPr>
            <a:spLocks noGrp="1"/>
          </p:cNvSpPr>
          <p:nvPr>
            <p:ph type="sldNum" sz="quarter" idx="10"/>
          </p:nvPr>
        </p:nvSpPr>
        <p:spPr/>
        <p:txBody>
          <a:bodyPr/>
          <a:lstStyle/>
          <a:p>
            <a:fld id="{A15C55BB-6CAD-864E-9B58-B11C36E0B9F9}" type="slidenum">
              <a:rPr lang="en-US" smtClean="0"/>
              <a:t>9</a:t>
            </a:fld>
            <a:endParaRPr lang="en-US"/>
          </a:p>
        </p:txBody>
      </p:sp>
    </p:spTree>
    <p:extLst>
      <p:ext uri="{BB962C8B-B14F-4D97-AF65-F5344CB8AC3E}">
        <p14:creationId xmlns:p14="http://schemas.microsoft.com/office/powerpoint/2010/main" val="1273595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Intro to text analysis</a:t>
            </a:r>
          </a:p>
          <a:p>
            <a:r>
              <a:rPr lang="en-CA" dirty="0"/>
              <a:t>We will be talking about data reduction using NHL game between Ottawa Senators vs. Toronto Maple </a:t>
            </a:r>
            <a:r>
              <a:rPr lang="en-CA" dirty="0" err="1"/>
              <a:t>Leafs</a:t>
            </a:r>
            <a:r>
              <a:rPr lang="en-CA" dirty="0"/>
              <a:t> on February 18</a:t>
            </a:r>
            <a:r>
              <a:rPr lang="en-CA" baseline="30000" dirty="0"/>
              <a:t>th</a:t>
            </a:r>
            <a:r>
              <a:rPr lang="en-CA" dirty="0"/>
              <a:t> of 2017</a:t>
            </a:r>
          </a:p>
        </p:txBody>
      </p:sp>
      <p:sp>
        <p:nvSpPr>
          <p:cNvPr id="4" name="Slide Number Placeholder 3"/>
          <p:cNvSpPr>
            <a:spLocks noGrp="1"/>
          </p:cNvSpPr>
          <p:nvPr>
            <p:ph type="sldNum" sz="quarter" idx="10"/>
          </p:nvPr>
        </p:nvSpPr>
        <p:spPr/>
        <p:txBody>
          <a:bodyPr/>
          <a:lstStyle/>
          <a:p>
            <a:fld id="{A15C55BB-6CAD-864E-9B58-B11C36E0B9F9}" type="slidenum">
              <a:rPr lang="en-US" smtClean="0"/>
              <a:t>13</a:t>
            </a:fld>
            <a:endParaRPr lang="en-US"/>
          </a:p>
        </p:txBody>
      </p:sp>
    </p:spTree>
    <p:extLst>
      <p:ext uri="{BB962C8B-B14F-4D97-AF65-F5344CB8AC3E}">
        <p14:creationId xmlns:p14="http://schemas.microsoft.com/office/powerpoint/2010/main" val="2977020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14</a:t>
            </a:fld>
            <a:endParaRPr lang="en-US"/>
          </a:p>
        </p:txBody>
      </p:sp>
    </p:spTree>
    <p:extLst>
      <p:ext uri="{BB962C8B-B14F-4D97-AF65-F5344CB8AC3E}">
        <p14:creationId xmlns:p14="http://schemas.microsoft.com/office/powerpoint/2010/main" val="3128148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Excluded from the list, but </a:t>
            </a:r>
            <a:r>
              <a:rPr lang="en-CA" b="1" dirty="0"/>
              <a:t>Semantic</a:t>
            </a:r>
            <a:r>
              <a:rPr lang="en-CA" dirty="0"/>
              <a:t> also include </a:t>
            </a:r>
            <a:r>
              <a:rPr lang="en-CA" i="1" dirty="0"/>
              <a:t>questions and answers</a:t>
            </a:r>
            <a:r>
              <a:rPr lang="en-CA" dirty="0"/>
              <a:t>.</a:t>
            </a:r>
          </a:p>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15</a:t>
            </a:fld>
            <a:endParaRPr lang="en-US"/>
          </a:p>
        </p:txBody>
      </p:sp>
    </p:spTree>
    <p:extLst>
      <p:ext uri="{BB962C8B-B14F-4D97-AF65-F5344CB8AC3E}">
        <p14:creationId xmlns:p14="http://schemas.microsoft.com/office/powerpoint/2010/main" val="1682956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Most natural human languages rules are dynamic, and usage may change drastically in space and time:</a:t>
            </a:r>
          </a:p>
          <a:p>
            <a:endParaRPr lang="en-CA" dirty="0"/>
          </a:p>
          <a:p>
            <a:r>
              <a:rPr lang="en-CA" dirty="0"/>
              <a:t>-  A </a:t>
            </a:r>
            <a:r>
              <a:rPr lang="en-CA" b="1" dirty="0"/>
              <a:t>poutine</a:t>
            </a:r>
            <a:r>
              <a:rPr lang="en-CA" dirty="0"/>
              <a:t> is not the same delicious dish in New Brunswick as it is in Quebec, for instance.</a:t>
            </a:r>
          </a:p>
          <a:p>
            <a:endParaRPr lang="en-CA" dirty="0"/>
          </a:p>
          <a:p>
            <a:pPr marL="0" indent="0">
              <a:buFontTx/>
              <a:buNone/>
            </a:pPr>
            <a:r>
              <a:rPr lang="en-CA" dirty="0"/>
              <a:t>-  Issues also arise from dialect variations and individual specific speech patterns (</a:t>
            </a:r>
            <a:r>
              <a:rPr lang="en-CA" i="1" dirty="0"/>
              <a:t>sarcasm</a:t>
            </a:r>
            <a:r>
              <a:rPr lang="en-CA" dirty="0"/>
              <a:t>, </a:t>
            </a:r>
            <a:r>
              <a:rPr lang="en-CA" i="1" dirty="0"/>
              <a:t>idioms</a:t>
            </a:r>
            <a:r>
              <a:rPr lang="en-CA" dirty="0"/>
              <a:t>, </a:t>
            </a:r>
            <a:r>
              <a:rPr lang="en-CA" i="1" dirty="0"/>
              <a:t>figures</a:t>
            </a:r>
            <a:r>
              <a:rPr lang="en-CA" dirty="0"/>
              <a:t> </a:t>
            </a:r>
            <a:r>
              <a:rPr lang="en-CA" i="1" dirty="0"/>
              <a:t>of</a:t>
            </a:r>
            <a:r>
              <a:rPr lang="en-CA" dirty="0"/>
              <a:t> </a:t>
            </a:r>
            <a:r>
              <a:rPr lang="en-CA" i="1" dirty="0"/>
              <a:t>speech</a:t>
            </a:r>
            <a:r>
              <a:rPr lang="en-CA" dirty="0"/>
              <a:t>, </a:t>
            </a:r>
            <a:r>
              <a:rPr lang="en-CA" dirty="0" err="1"/>
              <a:t>etc</a:t>
            </a:r>
            <a:r>
              <a:rPr lang="en-CA" dirty="0"/>
              <a:t>)</a:t>
            </a:r>
          </a:p>
          <a:p>
            <a:pPr marL="171450" indent="-171450">
              <a:buFontTx/>
              <a:buChar char="-"/>
            </a:pPr>
            <a:endParaRPr lang="en-CA" dirty="0"/>
          </a:p>
          <a:p>
            <a:pPr marL="0" indent="0">
              <a:buFontTx/>
              <a:buNone/>
            </a:pPr>
            <a:r>
              <a:rPr lang="en-CA" dirty="0"/>
              <a:t>-  Therefore, the intended meaning is often clear to experienced human speakers based on the specific context; however, it is believed that natural language understanding is </a:t>
            </a:r>
            <a:r>
              <a:rPr lang="en-CA" b="1" dirty="0"/>
              <a:t>AI-hard</a:t>
            </a:r>
            <a:r>
              <a:rPr lang="en-CA" dirty="0"/>
              <a:t>.</a:t>
            </a:r>
          </a:p>
          <a:p>
            <a:endParaRPr lang="en-CA" dirty="0"/>
          </a:p>
        </p:txBody>
      </p:sp>
      <p:sp>
        <p:nvSpPr>
          <p:cNvPr id="4" name="Slide Number Placeholder 3"/>
          <p:cNvSpPr>
            <a:spLocks noGrp="1"/>
          </p:cNvSpPr>
          <p:nvPr>
            <p:ph type="sldNum" sz="quarter" idx="10"/>
          </p:nvPr>
        </p:nvSpPr>
        <p:spPr/>
        <p:txBody>
          <a:bodyPr/>
          <a:lstStyle/>
          <a:p>
            <a:fld id="{A15C55BB-6CAD-864E-9B58-B11C36E0B9F9}" type="slidenum">
              <a:rPr lang="en-US" smtClean="0"/>
              <a:t>16</a:t>
            </a:fld>
            <a:endParaRPr lang="en-US"/>
          </a:p>
        </p:txBody>
      </p:sp>
    </p:spTree>
    <p:extLst>
      <p:ext uri="{BB962C8B-B14F-4D97-AF65-F5344CB8AC3E}">
        <p14:creationId xmlns:p14="http://schemas.microsoft.com/office/powerpoint/2010/main" val="1640510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414076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7818" y="5155854"/>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4163864"/>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47817" y="5722592"/>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hyperlink" Target="data-action-lab.com"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985260"/>
          </a:xfrm>
          <a:prstGeom prst="rect">
            <a:avLst/>
          </a:prstGeom>
        </p:spPr>
        <p:txBody>
          <a:bodyPr vert="horz" lIns="91440" tIns="45720" rIns="91440" bIns="45720"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xmlns="" id="{B56188EA-879E-5544-A20D-1AA538B101F3}"/>
              </a:ext>
            </a:extLst>
          </p:cNvPr>
          <p:cNvPicPr/>
          <p:nvPr userDrawn="1"/>
        </p:nvPicPr>
        <p:blipFill>
          <a:blip r:embed="rId10">
            <a:extLst>
              <a:ext uri="{28A0092B-C50C-407E-A947-70E740481C1C}">
                <a14:useLocalDpi xmlns:a14="http://schemas.microsoft.com/office/drawing/2010/main" val="0"/>
              </a:ext>
            </a:extLst>
          </a:blip>
          <a:stretch>
            <a:fillRect/>
          </a:stretch>
        </p:blipFill>
        <p:spPr>
          <a:xfrm>
            <a:off x="441840" y="6455412"/>
            <a:ext cx="4097020" cy="273946"/>
          </a:xfrm>
          <a:prstGeom prst="rect">
            <a:avLst/>
          </a:prstGeom>
        </p:spPr>
      </p:pic>
      <p:pic>
        <p:nvPicPr>
          <p:cNvPr id="16" name="Picture 15">
            <a:extLst>
              <a:ext uri="{FF2B5EF4-FFF2-40B4-BE49-F238E27FC236}">
                <a16:creationId xmlns:a16="http://schemas.microsoft.com/office/drawing/2014/main" xmlns="" id="{37CE12A9-56CD-8E45-A4BB-64FA51478AC6}"/>
              </a:ext>
            </a:extLst>
          </p:cNvPr>
          <p:cNvPicPr>
            <a:picLocks noChangeAspect="1"/>
          </p:cNvPicPr>
          <p:nvPr userDrawn="1"/>
        </p:nvPicPr>
        <p:blipFill>
          <a:blip r:embed="rId11">
            <a:alphaModFix amt="50000"/>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17" name="TextBox 16">
            <a:extLst>
              <a:ext uri="{FF2B5EF4-FFF2-40B4-BE49-F238E27FC236}">
                <a16:creationId xmlns:a16="http://schemas.microsoft.com/office/drawing/2014/main" xmlns="" id="{34F68823-BA61-904B-83EE-0C7359C69DED}"/>
              </a:ext>
            </a:extLst>
          </p:cNvPr>
          <p:cNvSpPr txBox="1"/>
          <p:nvPr userDrawn="1"/>
        </p:nvSpPr>
        <p:spPr>
          <a:xfrm>
            <a:off x="9037320" y="6407719"/>
            <a:ext cx="2377440" cy="369332"/>
          </a:xfrm>
          <a:prstGeom prst="rect">
            <a:avLst/>
          </a:prstGeom>
          <a:noFill/>
        </p:spPr>
        <p:txBody>
          <a:bodyPr wrap="square" rtlCol="0">
            <a:spAutoFit/>
          </a:bodyPr>
          <a:lstStyle/>
          <a:p>
            <a:pPr algn="r"/>
            <a:r>
              <a:rPr lang="en-US" dirty="0">
                <a:solidFill>
                  <a:srgbClr val="B3B3B3"/>
                </a:solidFill>
                <a:hlinkClick r:id="rId12">
                  <a:extLst>
                    <a:ext uri="{A12FA001-AC4F-418D-AE19-62706E023703}">
                      <ahyp:hlinkClr xmlns:ahyp="http://schemas.microsoft.com/office/drawing/2018/hyperlinkcolor" xmlns="" val="tx"/>
                    </a:ext>
                  </a:extLst>
                </a:hlinkClick>
              </a:rPr>
              <a:t>data-action-lab.com</a:t>
            </a:r>
            <a:endParaRPr lang="en-US" dirty="0">
              <a:solidFill>
                <a:srgbClr val="B3B3B3"/>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data-action-lab.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manifestation.com/neurotoys/eliza.php3/"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www.youtube.com/watch?time_continue=13&amp;v=EdsIMJg1m2E"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manifestation.com/neurotoys/eliza.php3/"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www.youtube.com/watch?time_continue=13&amp;v=EdsIMJg1m2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washingtonpost.com/news/morning-mix/wp/2017/01/31/trump-and-dump-when-potus-tweets-and-stocks-fall-this-animal-charity-benefits/" TargetMode="External"/><Relationship Id="rId2" Type="http://schemas.openxmlformats.org/officeDocument/2006/relationships/hyperlink" Target="http://www.npr.org/2017/02/04/513469456/when-trump-tweets-this-bot-makes-money" TargetMode="Externa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aiplaybook.a16z.com/docs/guides/nlp#user-content-apiexamples" TargetMode="External"/><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hyperlink" Target="http://aiplaybook.a16z.com/docs/guides/nlp#user-content-apiexamples" TargetMode="External"/><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hyperlink" Target="http://aiplaybook.a16z.com/docs/guides/nlp#user-content-apiexamples" TargetMode="External"/><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hyperlink" Target="https://www.data-action-lab.com/wp-content/uploads/2019/03/TMNotebooks.zip"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ww.youtube.com/watch?v=ZqI89XDNqg8" TargetMode="External"/><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60.xml.rels><?xml version="1.0" encoding="UTF-8" standalone="yes"?>
<Relationships xmlns="http://schemas.openxmlformats.org/package/2006/relationships"><Relationship Id="rId8" Type="http://schemas.openxmlformats.org/officeDocument/2006/relationships/hyperlink" Target="https://www.washingtonpost.com/news/morning-mix/wp/2017/01/31/trump-and-dump-when-potus-tweets-and-stocks-fall-this-animal-charity-benefits/" TargetMode="External"/><Relationship Id="rId3" Type="http://schemas.openxmlformats.org/officeDocument/2006/relationships/hyperlink" Target="https://www.inverse.com/" TargetMode="External"/><Relationship Id="rId7" Type="http://schemas.openxmlformats.org/officeDocument/2006/relationships/hyperlink" Target="http://www.npr.org/" TargetMode="External"/><Relationship Id="rId2" Type="http://schemas.openxmlformats.org/officeDocument/2006/relationships/hyperlink" Target="https://www.inverse.com/article/30149-npr-planet-money-bot-botus-donald-trump" TargetMode="External"/><Relationship Id="rId1" Type="http://schemas.openxmlformats.org/officeDocument/2006/relationships/slideLayout" Target="../slideLayouts/slideLayout2.xml"/><Relationship Id="rId6" Type="http://schemas.openxmlformats.org/officeDocument/2006/relationships/hyperlink" Target="http://www.npr.org/2017/02/04/513469456/when-trump-tweets-this-bot-makes-money" TargetMode="External"/><Relationship Id="rId5" Type="http://schemas.openxmlformats.org/officeDocument/2006/relationships/hyperlink" Target="http://www.npr.org/sections/money/" TargetMode="External"/><Relationship Id="rId4" Type="http://schemas.openxmlformats.org/officeDocument/2006/relationships/hyperlink" Target="http://www.npr.org/sections/money/2017/04/07/522897876/meet-botus-planet-money-s-stock-trading-twitter-bot"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www.nltk.org/book/" TargetMode="External"/><Relationship Id="rId2" Type="http://schemas.openxmlformats.org/officeDocument/2006/relationships/hyperlink" Target="https://www.tidytextmining.com/" TargetMode="External"/><Relationship Id="rId1" Type="http://schemas.openxmlformats.org/officeDocument/2006/relationships/slideLayout" Target="../slideLayouts/slideLayout2.xml"/><Relationship Id="rId5" Type="http://schemas.openxmlformats.org/officeDocument/2006/relationships/hyperlink" Target="https://azure.microsoft.com/en-us/services/cognitive-services/text-analytics/?cdn=disable" TargetMode="External"/><Relationship Id="rId4" Type="http://schemas.openxmlformats.org/officeDocument/2006/relationships/hyperlink" Target="http://aiplaybook.a16z.com/docs/guides/nlp#user-content-apiexamples"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5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TEXT MINING AND SENTIMENT ANALYSIS</a:t>
            </a:r>
          </a:p>
        </p:txBody>
      </p:sp>
      <p:sp>
        <p:nvSpPr>
          <p:cNvPr id="3" name="Subtitle 2"/>
          <p:cNvSpPr>
            <a:spLocks noGrp="1"/>
          </p:cNvSpPr>
          <p:nvPr>
            <p:ph type="subTitle" idx="1"/>
          </p:nvPr>
        </p:nvSpPr>
        <p:spPr/>
        <p:txBody>
          <a:bodyPr/>
          <a:lstStyle/>
          <a:p>
            <a:r>
              <a:rPr lang="en-US" dirty="0" err="1"/>
              <a:t>ADVANCEd</a:t>
            </a:r>
            <a:r>
              <a:rPr lang="en-US" dirty="0"/>
              <a:t> </a:t>
            </a:r>
            <a:r>
              <a:rPr lang="en-US" dirty="0" err="1"/>
              <a:t>DATa</a:t>
            </a:r>
            <a:r>
              <a:rPr lang="en-US" dirty="0"/>
              <a:t> Science </a:t>
            </a:r>
            <a:r>
              <a:rPr lang="en-US" dirty="0" err="1"/>
              <a:t>TRAINing</a:t>
            </a:r>
            <a:r>
              <a:rPr lang="en-US" dirty="0"/>
              <a:t> I</a:t>
            </a:r>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441840" y="6455225"/>
            <a:ext cx="4097020" cy="27432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6" name="TextBox 5"/>
          <p:cNvSpPr txBox="1"/>
          <p:nvPr/>
        </p:nvSpPr>
        <p:spPr>
          <a:xfrm>
            <a:off x="9037320" y="6407719"/>
            <a:ext cx="2377440" cy="369332"/>
          </a:xfrm>
          <a:prstGeom prst="rect">
            <a:avLst/>
          </a:prstGeom>
          <a:noFill/>
        </p:spPr>
        <p:txBody>
          <a:bodyPr wrap="square" rtlCol="0">
            <a:spAutoFit/>
          </a:bodyPr>
          <a:lstStyle/>
          <a:p>
            <a:pPr algn="r"/>
            <a:r>
              <a:rPr lang="en-US" dirty="0">
                <a:hlinkClick r:id="rId4"/>
              </a:rPr>
              <a:t>data-action-lab.com</a:t>
            </a:r>
            <a:endParaRPr lang="en-US" dirty="0"/>
          </a:p>
        </p:txBody>
      </p:sp>
    </p:spTree>
    <p:extLst>
      <p:ext uri="{BB962C8B-B14F-4D97-AF65-F5344CB8AC3E}">
        <p14:creationId xmlns:p14="http://schemas.microsoft.com/office/powerpoint/2010/main" val="424153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@BOTUS and T&amp;D</a:t>
            </a:r>
          </a:p>
        </p:txBody>
      </p:sp>
      <p:sp>
        <p:nvSpPr>
          <p:cNvPr id="5" name="Content Placeholder 4">
            <a:extLst>
              <a:ext uri="{FF2B5EF4-FFF2-40B4-BE49-F238E27FC236}">
                <a16:creationId xmlns:a16="http://schemas.microsoft.com/office/drawing/2014/main" xmlns="" id="{64F2F1AF-9DBA-49E6-8B6A-C6854EA916A3}"/>
              </a:ext>
            </a:extLst>
          </p:cNvPr>
          <p:cNvSpPr>
            <a:spLocks noGrp="1"/>
          </p:cNvSpPr>
          <p:nvPr>
            <p:ph idx="1"/>
          </p:nvPr>
        </p:nvSpPr>
        <p:spPr/>
        <p:txBody>
          <a:bodyPr/>
          <a:lstStyle/>
          <a:p>
            <a:pPr marL="0" indent="0" algn="just">
              <a:lnSpc>
                <a:spcPct val="100000"/>
              </a:lnSpc>
              <a:buNone/>
            </a:pPr>
            <a:r>
              <a:rPr lang="en-CA" b="1" dirty="0"/>
              <a:t>Successes:</a:t>
            </a:r>
          </a:p>
          <a:p>
            <a:pPr lvl="1" algn="just">
              <a:lnSpc>
                <a:spcPct val="100000"/>
              </a:lnSpc>
              <a:buFont typeface="Wingdings" panose="05000000000000000000" pitchFamily="2" charset="2"/>
              <a:buChar char="§"/>
            </a:pPr>
            <a:r>
              <a:rPr lang="en-CA" dirty="0"/>
              <a:t>presented well-executed sentiment analyses</a:t>
            </a:r>
          </a:p>
          <a:p>
            <a:pPr lvl="1" algn="just">
              <a:lnSpc>
                <a:spcPct val="100000"/>
              </a:lnSpc>
              <a:buFont typeface="Wingdings" panose="05000000000000000000" pitchFamily="2" charset="2"/>
              <a:buChar char="§"/>
            </a:pPr>
            <a:r>
              <a:rPr lang="en-CA" dirty="0"/>
              <a:t>simulated a process that finds an optimal trading strategy</a:t>
            </a:r>
          </a:p>
          <a:p>
            <a:pPr lvl="1" algn="just">
              <a:lnSpc>
                <a:spcPct val="100000"/>
              </a:lnSpc>
              <a:buFont typeface="Wingdings" panose="05000000000000000000" pitchFamily="2" charset="2"/>
              <a:buChar char="§"/>
            </a:pPr>
            <a:endParaRPr lang="en-CA" sz="500" dirty="0"/>
          </a:p>
          <a:p>
            <a:pPr marL="0" indent="0" algn="just">
              <a:lnSpc>
                <a:spcPct val="100000"/>
              </a:lnSpc>
              <a:buNone/>
            </a:pPr>
            <a:r>
              <a:rPr lang="en-CA" b="1" dirty="0"/>
              <a:t>But </a:t>
            </a:r>
            <a:r>
              <a:rPr lang="en-CA" dirty="0"/>
              <a:t>not so good as a </a:t>
            </a:r>
            <a:r>
              <a:rPr lang="en-CA" b="1" dirty="0"/>
              <a:t>predictive</a:t>
            </a:r>
            <a:r>
              <a:rPr lang="en-CA" dirty="0"/>
              <a:t> tool (unrelated to TM &amp; NLP).</a:t>
            </a:r>
          </a:p>
          <a:p>
            <a:pPr marL="0" indent="0" algn="just">
              <a:lnSpc>
                <a:spcPct val="100000"/>
              </a:lnSpc>
              <a:buNone/>
            </a:pPr>
            <a:endParaRPr lang="en-CA" sz="500" dirty="0"/>
          </a:p>
          <a:p>
            <a:pPr marL="0" indent="0" algn="just">
              <a:lnSpc>
                <a:spcPct val="100000"/>
              </a:lnSpc>
              <a:buNone/>
            </a:pPr>
            <a:r>
              <a:rPr lang="en-CA" dirty="0"/>
              <a:t>Descriptive data analysis can explain what has happened.</a:t>
            </a:r>
          </a:p>
          <a:p>
            <a:pPr marL="0" indent="0" algn="just">
              <a:lnSpc>
                <a:spcPct val="100000"/>
              </a:lnSpc>
              <a:buNone/>
            </a:pPr>
            <a:endParaRPr lang="en-CA" sz="500" dirty="0"/>
          </a:p>
          <a:p>
            <a:pPr marL="0" indent="0" algn="just">
              <a:lnSpc>
                <a:spcPct val="100000"/>
              </a:lnSpc>
              <a:buNone/>
            </a:pPr>
            <a:r>
              <a:rPr lang="en-CA" dirty="0"/>
              <a:t>Modeling assumptions are not always applicable to the real world  (in the predictive domain).</a:t>
            </a:r>
          </a:p>
        </p:txBody>
      </p:sp>
    </p:spTree>
    <p:extLst>
      <p:ext uri="{BB962C8B-B14F-4D97-AF65-F5344CB8AC3E}">
        <p14:creationId xmlns:p14="http://schemas.microsoft.com/office/powerpoint/2010/main" val="4141970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3AE7A1-6B47-1E4C-9E2D-89605D4D70A3}"/>
              </a:ext>
            </a:extLst>
          </p:cNvPr>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normAutofit/>
          </a:bodyPr>
          <a:lstStyle/>
          <a:p>
            <a:pPr algn="just"/>
            <a:r>
              <a:rPr lang="en-US" dirty="0"/>
              <a:t>How important are visual cues in communications and business negotiations? How important is context? </a:t>
            </a:r>
          </a:p>
          <a:p>
            <a:pPr algn="just"/>
            <a:endParaRPr lang="en-US" sz="500" dirty="0">
              <a:ea typeface="Helvetica Light" charset="0"/>
              <a:cs typeface="Helvetica Light" charset="0"/>
            </a:endParaRPr>
          </a:p>
          <a:p>
            <a:pPr algn="just"/>
            <a:r>
              <a:rPr lang="en-US" dirty="0">
                <a:ea typeface="Helvetica Light" charset="0"/>
                <a:cs typeface="Helvetica Light" charset="0"/>
              </a:rPr>
              <a:t>On a related note, how easy is it to learn from someone whose context is different from yours (culturally AND professionally)? </a:t>
            </a:r>
          </a:p>
        </p:txBody>
      </p:sp>
    </p:spTree>
    <p:extLst>
      <p:ext uri="{BB962C8B-B14F-4D97-AF65-F5344CB8AC3E}">
        <p14:creationId xmlns:p14="http://schemas.microsoft.com/office/powerpoint/2010/main" val="2602316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Charter Roman" charset="0"/>
                <a:cs typeface="Charter Roman" charset="0"/>
              </a:rPr>
              <a:t>Text Mining and NLP</a:t>
            </a:r>
          </a:p>
        </p:txBody>
      </p:sp>
      <p:sp>
        <p:nvSpPr>
          <p:cNvPr id="3" name="Text Placeholder 2"/>
          <p:cNvSpPr>
            <a:spLocks noGrp="1"/>
          </p:cNvSpPr>
          <p:nvPr>
            <p:ph type="body" idx="1"/>
          </p:nvPr>
        </p:nvSpPr>
        <p:spPr/>
        <p:txBody>
          <a:bodyPr/>
          <a:lstStyle/>
          <a:p>
            <a:r>
              <a:rPr lang="en-US" dirty="0">
                <a:latin typeface="Helvetica Light" charset="0"/>
                <a:ea typeface="Helvetica Light" charset="0"/>
                <a:cs typeface="Helvetica Light" charset="0"/>
              </a:rPr>
              <a:t>TEXT MINING AND SENTIMENT ANALYSIS</a:t>
            </a:r>
          </a:p>
        </p:txBody>
      </p:sp>
    </p:spTree>
    <p:extLst>
      <p:ext uri="{BB962C8B-B14F-4D97-AF65-F5344CB8AC3E}">
        <p14:creationId xmlns:p14="http://schemas.microsoft.com/office/powerpoint/2010/main" val="4228372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Mining vs. Natural Lang. Proc.</a:t>
            </a:r>
            <a:endParaRPr lang="en-US" b="1" dirty="0">
              <a:latin typeface="Charter" pitchFamily="2" charset="0"/>
            </a:endParaRPr>
          </a:p>
        </p:txBody>
      </p:sp>
      <p:sp>
        <p:nvSpPr>
          <p:cNvPr id="3" name="Content Placeholder 2"/>
          <p:cNvSpPr>
            <a:spLocks noGrp="1"/>
          </p:cNvSpPr>
          <p:nvPr>
            <p:ph idx="1"/>
          </p:nvPr>
        </p:nvSpPr>
        <p:spPr/>
        <p:txBody>
          <a:bodyPr/>
          <a:lstStyle/>
          <a:p>
            <a:pPr marL="0" indent="0" algn="just">
              <a:lnSpc>
                <a:spcPct val="100000"/>
              </a:lnSpc>
              <a:buNone/>
            </a:pPr>
            <a:r>
              <a:rPr lang="en-CA" b="1" dirty="0">
                <a:cs typeface="Helvetica" panose="020B0604020202020204" pitchFamily="34" charset="0"/>
              </a:rPr>
              <a:t>Text Analysis </a:t>
            </a:r>
            <a:r>
              <a:rPr lang="en-CA" dirty="0">
                <a:cs typeface="Helvetica" panose="020B0604020202020204" pitchFamily="34" charset="0"/>
              </a:rPr>
              <a:t>is the collection of quantitative processes by which we attempt to extract </a:t>
            </a:r>
            <a:r>
              <a:rPr lang="en-CA" b="1" dirty="0">
                <a:cs typeface="Helvetica" panose="020B0604020202020204" pitchFamily="34" charset="0"/>
              </a:rPr>
              <a:t>useful </a:t>
            </a:r>
            <a:r>
              <a:rPr lang="en-CA" dirty="0">
                <a:cs typeface="Helvetica" panose="020B0604020202020204" pitchFamily="34" charset="0"/>
              </a:rPr>
              <a:t>(actionable) insights from text.</a:t>
            </a:r>
          </a:p>
          <a:p>
            <a:pPr marL="0" indent="0" algn="just">
              <a:lnSpc>
                <a:spcPct val="100000"/>
              </a:lnSpc>
              <a:buNone/>
            </a:pPr>
            <a:endParaRPr lang="en-CA" sz="1000" dirty="0">
              <a:cs typeface="Helvetica" panose="020B0604020202020204" pitchFamily="34" charset="0"/>
            </a:endParaRPr>
          </a:p>
          <a:p>
            <a:pPr algn="just">
              <a:lnSpc>
                <a:spcPct val="100000"/>
              </a:lnSpc>
            </a:pPr>
            <a:r>
              <a:rPr lang="en-CA" dirty="0">
                <a:cs typeface="Helvetica" panose="020B0604020202020204" pitchFamily="34" charset="0"/>
              </a:rPr>
              <a:t>In many ways, text mining is about transitions from </a:t>
            </a:r>
            <a:r>
              <a:rPr lang="en-CA" b="1" dirty="0">
                <a:cs typeface="Helvetica" panose="020B0604020202020204" pitchFamily="34" charset="0"/>
              </a:rPr>
              <a:t>unorganized</a:t>
            </a:r>
            <a:r>
              <a:rPr lang="en-CA" dirty="0">
                <a:cs typeface="Helvetica" panose="020B0604020202020204" pitchFamily="34" charset="0"/>
              </a:rPr>
              <a:t> states to </a:t>
            </a:r>
            <a:r>
              <a:rPr lang="en-CA" b="1" dirty="0">
                <a:cs typeface="Helvetica" panose="020B0604020202020204" pitchFamily="34" charset="0"/>
              </a:rPr>
              <a:t>organized</a:t>
            </a:r>
            <a:r>
              <a:rPr lang="en-CA" dirty="0">
                <a:cs typeface="Helvetica" panose="020B0604020202020204" pitchFamily="34" charset="0"/>
              </a:rPr>
              <a:t> states (unstructured data to structured data). </a:t>
            </a:r>
            <a:r>
              <a:rPr lang="en-US" dirty="0"/>
              <a:t>Natural language processing (NLP) is about getting machines to react “</a:t>
            </a:r>
            <a:r>
              <a:rPr lang="en-US" b="1" dirty="0"/>
              <a:t>appropriately</a:t>
            </a:r>
            <a:r>
              <a:rPr lang="en-US" dirty="0"/>
              <a:t>” when interacting with human languages. </a:t>
            </a:r>
          </a:p>
          <a:p>
            <a:pPr algn="just">
              <a:lnSpc>
                <a:spcPct val="100000"/>
              </a:lnSpc>
            </a:pPr>
            <a:endParaRPr lang="en-US" sz="500" dirty="0"/>
          </a:p>
          <a:p>
            <a:pPr algn="just">
              <a:lnSpc>
                <a:spcPct val="100000"/>
              </a:lnSpc>
            </a:pPr>
            <a:r>
              <a:rPr lang="en-CA" dirty="0">
                <a:cs typeface="Helvetica" panose="020B0604020202020204" pitchFamily="34" charset="0"/>
              </a:rPr>
              <a:t>In this course:</a:t>
            </a:r>
          </a:p>
          <a:p>
            <a:pPr lvl="1" algn="just">
              <a:lnSpc>
                <a:spcPct val="100000"/>
              </a:lnSpc>
              <a:buFont typeface="Wingdings" charset="2"/>
              <a:buChar char="§"/>
            </a:pPr>
            <a:r>
              <a:rPr lang="en-CA" b="1" dirty="0">
                <a:cs typeface="Helvetica" panose="020B0604020202020204" pitchFamily="34" charset="0"/>
              </a:rPr>
              <a:t>Text Mining </a:t>
            </a:r>
            <a:r>
              <a:rPr lang="en-CA" dirty="0">
                <a:cs typeface="Helvetica" panose="020B0604020202020204" pitchFamily="34" charset="0"/>
              </a:rPr>
              <a:t>refers to applications of data science tasks to text data</a:t>
            </a:r>
          </a:p>
          <a:p>
            <a:pPr lvl="1" algn="just">
              <a:lnSpc>
                <a:spcPct val="100000"/>
              </a:lnSpc>
              <a:buFont typeface="Wingdings" charset="2"/>
              <a:buChar char="§"/>
            </a:pPr>
            <a:r>
              <a:rPr lang="en-CA" b="1" dirty="0">
                <a:cs typeface="Helvetica" panose="020B0604020202020204" pitchFamily="34" charset="0"/>
              </a:rPr>
              <a:t>NLP </a:t>
            </a:r>
            <a:r>
              <a:rPr lang="en-CA" dirty="0">
                <a:cs typeface="Helvetica" panose="020B0604020202020204" pitchFamily="34" charset="0"/>
              </a:rPr>
              <a:t>is reserved for tasks that seek an “understanding” of languages</a:t>
            </a:r>
          </a:p>
        </p:txBody>
      </p:sp>
    </p:spTree>
    <p:extLst>
      <p:ext uri="{BB962C8B-B14F-4D97-AF65-F5344CB8AC3E}">
        <p14:creationId xmlns:p14="http://schemas.microsoft.com/office/powerpoint/2010/main" val="96495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Mining Applications</a:t>
            </a:r>
          </a:p>
        </p:txBody>
      </p:sp>
      <p:sp>
        <p:nvSpPr>
          <p:cNvPr id="7" name="Content Placeholder 2"/>
          <p:cNvSpPr>
            <a:spLocks noGrp="1"/>
          </p:cNvSpPr>
          <p:nvPr>
            <p:ph idx="1"/>
          </p:nvPr>
        </p:nvSpPr>
        <p:spPr/>
        <p:txBody>
          <a:bodyPr>
            <a:normAutofit/>
          </a:bodyPr>
          <a:lstStyle/>
          <a:p>
            <a:pPr marL="0" indent="0">
              <a:buNone/>
            </a:pPr>
            <a:r>
              <a:rPr lang="en-US" b="1" dirty="0"/>
              <a:t>Classification</a:t>
            </a:r>
          </a:p>
          <a:p>
            <a:pPr lvl="1">
              <a:buFont typeface="Wingdings" charset="2"/>
              <a:buChar char="§"/>
            </a:pPr>
            <a:r>
              <a:rPr lang="en-US" dirty="0"/>
              <a:t>authorship questions, distinguishing true/false statements, etc.</a:t>
            </a:r>
          </a:p>
          <a:p>
            <a:pPr marL="0" indent="0">
              <a:buNone/>
            </a:pPr>
            <a:r>
              <a:rPr lang="en-US" b="1" dirty="0"/>
              <a:t>Value Estimation</a:t>
            </a:r>
          </a:p>
          <a:p>
            <a:pPr lvl="1">
              <a:buFont typeface="Wingdings" charset="2"/>
              <a:buChar char="§"/>
            </a:pPr>
            <a:r>
              <a:rPr lang="en-US" dirty="0"/>
              <a:t>sentiment analysis, bias detection, etc.</a:t>
            </a:r>
          </a:p>
          <a:p>
            <a:pPr marL="0" indent="0">
              <a:buNone/>
            </a:pPr>
            <a:r>
              <a:rPr lang="en-US" b="1" dirty="0"/>
              <a:t>Clustering</a:t>
            </a:r>
          </a:p>
          <a:p>
            <a:pPr lvl="1">
              <a:buFont typeface="Wingdings" charset="2"/>
              <a:buChar char="§"/>
            </a:pPr>
            <a:r>
              <a:rPr lang="en-US" dirty="0"/>
              <a:t>topic modeling, information retrieval and recommendations, etc. </a:t>
            </a:r>
          </a:p>
          <a:p>
            <a:pPr marL="0" indent="0">
              <a:buNone/>
            </a:pPr>
            <a:r>
              <a:rPr lang="en-US" b="1" dirty="0"/>
              <a:t>Others</a:t>
            </a:r>
          </a:p>
          <a:p>
            <a:pPr lvl="1">
              <a:buFont typeface="Wingdings" charset="2"/>
              <a:buChar char="§"/>
            </a:pPr>
            <a:r>
              <a:rPr lang="en-US" dirty="0"/>
              <a:t>text description, text visualization, etc.</a:t>
            </a:r>
          </a:p>
        </p:txBody>
      </p:sp>
    </p:spTree>
    <p:extLst>
      <p:ext uri="{BB962C8B-B14F-4D97-AF65-F5344CB8AC3E}">
        <p14:creationId xmlns:p14="http://schemas.microsoft.com/office/powerpoint/2010/main" val="2550285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Language</a:t>
            </a:r>
          </a:p>
        </p:txBody>
      </p:sp>
      <p:sp>
        <p:nvSpPr>
          <p:cNvPr id="3" name="Content Placeholder 2"/>
          <p:cNvSpPr>
            <a:spLocks noGrp="1"/>
          </p:cNvSpPr>
          <p:nvPr>
            <p:ph idx="1"/>
          </p:nvPr>
        </p:nvSpPr>
        <p:spPr/>
        <p:txBody>
          <a:bodyPr>
            <a:normAutofit/>
          </a:bodyPr>
          <a:lstStyle/>
          <a:p>
            <a:pPr marL="0" indent="0">
              <a:buNone/>
            </a:pPr>
            <a:r>
              <a:rPr lang="en-US" b="1" dirty="0"/>
              <a:t>Syntax</a:t>
            </a:r>
          </a:p>
          <a:p>
            <a:pPr lvl="1">
              <a:buFont typeface="Wingdings" charset="2"/>
              <a:buChar char="§"/>
            </a:pPr>
            <a:r>
              <a:rPr lang="en-US" dirty="0"/>
              <a:t>lemmatization, part-of-speech tagging, sentence boundary disambiguation, etc.</a:t>
            </a:r>
          </a:p>
          <a:p>
            <a:pPr marL="0" indent="0">
              <a:buNone/>
            </a:pPr>
            <a:r>
              <a:rPr lang="en-US" b="1" dirty="0"/>
              <a:t>Semantics</a:t>
            </a:r>
          </a:p>
          <a:p>
            <a:pPr lvl="1">
              <a:buFont typeface="Wingdings" charset="2"/>
              <a:buChar char="§"/>
            </a:pPr>
            <a:r>
              <a:rPr lang="en-US" dirty="0"/>
              <a:t>machine translation, language generation, named entity recognition, topic segmentation, questions and answers, etc.</a:t>
            </a:r>
          </a:p>
          <a:p>
            <a:pPr marL="0" indent="0">
              <a:buNone/>
            </a:pPr>
            <a:r>
              <a:rPr lang="en-US" b="1" dirty="0"/>
              <a:t>Discourse</a:t>
            </a:r>
          </a:p>
          <a:p>
            <a:pPr lvl="1">
              <a:buFont typeface="Wingdings" charset="2"/>
              <a:buChar char="§"/>
            </a:pPr>
            <a:r>
              <a:rPr lang="en-US" dirty="0"/>
              <a:t>discourse analysis, summarization, etc.</a:t>
            </a:r>
          </a:p>
          <a:p>
            <a:pPr marL="0" indent="0">
              <a:buNone/>
            </a:pPr>
            <a:r>
              <a:rPr lang="en-US" b="1" dirty="0"/>
              <a:t>Speech</a:t>
            </a:r>
          </a:p>
          <a:p>
            <a:pPr lvl="1">
              <a:buFont typeface="Wingdings" charset="2"/>
              <a:buChar char="§"/>
            </a:pPr>
            <a:r>
              <a:rPr lang="en-US" dirty="0"/>
              <a:t>recognition, segmentation, text-to-speech, etc.</a:t>
            </a:r>
          </a:p>
        </p:txBody>
      </p:sp>
    </p:spTree>
    <p:extLst>
      <p:ext uri="{BB962C8B-B14F-4D97-AF65-F5344CB8AC3E}">
        <p14:creationId xmlns:p14="http://schemas.microsoft.com/office/powerpoint/2010/main" val="1239577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TM is Easy, NLP is AI-Hard</a:t>
            </a:r>
          </a:p>
        </p:txBody>
      </p:sp>
      <p:pic>
        <p:nvPicPr>
          <p:cNvPr id="6" name="Content Placeholder 5">
            <a:extLst>
              <a:ext uri="{FF2B5EF4-FFF2-40B4-BE49-F238E27FC236}">
                <a16:creationId xmlns:a16="http://schemas.microsoft.com/office/drawing/2014/main" xmlns="" id="{F626D77C-66C3-470C-A0FA-36712B566FD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0811" y="2182859"/>
            <a:ext cx="10228705" cy="3996647"/>
          </a:xfrm>
        </p:spPr>
      </p:pic>
    </p:spTree>
    <p:extLst>
      <p:ext uri="{BB962C8B-B14F-4D97-AF65-F5344CB8AC3E}">
        <p14:creationId xmlns:p14="http://schemas.microsoft.com/office/powerpoint/2010/main" val="2580702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CA1FFC-A34A-D045-8F44-D4434C0AD695}"/>
              </a:ext>
            </a:extLst>
          </p:cNvPr>
          <p:cNvSpPr>
            <a:spLocks noGrp="1"/>
          </p:cNvSpPr>
          <p:nvPr>
            <p:ph type="title"/>
          </p:nvPr>
        </p:nvSpPr>
        <p:spPr/>
        <p:txBody>
          <a:bodyPr/>
          <a:lstStyle/>
          <a:p>
            <a:r>
              <a:rPr lang="en-US" dirty="0"/>
              <a:t>Dream of the Red Chamber (</a:t>
            </a:r>
            <a:r>
              <a:rPr lang="ja-JP" altLang="en-US" dirty="0"/>
              <a:t>红楼梦</a:t>
            </a:r>
            <a:r>
              <a:rPr lang="en-US" dirty="0"/>
              <a:t>)</a:t>
            </a:r>
            <a:endParaRPr lang="en-US" sz="2000" dirty="0"/>
          </a:p>
        </p:txBody>
      </p:sp>
      <p:sp>
        <p:nvSpPr>
          <p:cNvPr id="3" name="Content Placeholder 2">
            <a:extLst>
              <a:ext uri="{FF2B5EF4-FFF2-40B4-BE49-F238E27FC236}">
                <a16:creationId xmlns:a16="http://schemas.microsoft.com/office/drawing/2014/main" xmlns="" id="{BB5B2235-8F08-FD4F-B0BA-AAC137E30E40}"/>
              </a:ext>
            </a:extLst>
          </p:cNvPr>
          <p:cNvSpPr>
            <a:spLocks noGrp="1"/>
          </p:cNvSpPr>
          <p:nvPr>
            <p:ph idx="1"/>
          </p:nvPr>
        </p:nvSpPr>
        <p:spPr/>
        <p:txBody>
          <a:bodyPr>
            <a:noAutofit/>
          </a:bodyPr>
          <a:lstStyle/>
          <a:p>
            <a:pPr algn="just">
              <a:lnSpc>
                <a:spcPct val="100000"/>
              </a:lnSpc>
            </a:pPr>
            <a:r>
              <a:rPr lang="ja-JP" altLang="en-US" sz="2000" dirty="0"/>
              <a:t>宝玉道：“一言难尽</a:t>
            </a:r>
            <a:r>
              <a:rPr lang="en-US" altLang="ja-JP" sz="2000" dirty="0"/>
              <a:t>.</a:t>
            </a:r>
            <a:r>
              <a:rPr lang="ja-JP" altLang="en-US" sz="2000" dirty="0"/>
              <a:t>” 说者便把梦中之事细说与袭人听了</a:t>
            </a:r>
            <a:r>
              <a:rPr lang="en-US" altLang="ja-JP" sz="2000" dirty="0"/>
              <a:t>. </a:t>
            </a:r>
            <a:r>
              <a:rPr lang="ja-JP" altLang="en-US" sz="2000" dirty="0"/>
              <a:t>然后说至警幻所授云雨之情，羞得袭人掩面伏身而笑</a:t>
            </a:r>
            <a:r>
              <a:rPr lang="en-US" altLang="ja-JP" sz="2000" dirty="0"/>
              <a:t>.</a:t>
            </a:r>
            <a:r>
              <a:rPr lang="en-CA" sz="2000" dirty="0"/>
              <a:t>                                                                                                                 (</a:t>
            </a:r>
            <a:r>
              <a:rPr lang="en-CA" sz="2000" i="1" dirty="0"/>
              <a:t>original by Cao </a:t>
            </a:r>
            <a:r>
              <a:rPr lang="en-CA" sz="2000" i="1" dirty="0" err="1"/>
              <a:t>Xueqin</a:t>
            </a:r>
            <a:r>
              <a:rPr lang="en-CA" sz="2000" dirty="0"/>
              <a:t>)</a:t>
            </a:r>
            <a:endParaRPr lang="en-US" altLang="ja-JP" sz="2000" dirty="0"/>
          </a:p>
          <a:p>
            <a:pPr algn="ctr">
              <a:lnSpc>
                <a:spcPct val="100000"/>
              </a:lnSpc>
            </a:pPr>
            <a:r>
              <a:rPr lang="en-US" sz="200" dirty="0"/>
              <a:t>___________________________________________</a:t>
            </a:r>
          </a:p>
          <a:p>
            <a:pPr algn="just">
              <a:lnSpc>
                <a:spcPct val="100000"/>
              </a:lnSpc>
            </a:pPr>
            <a:r>
              <a:rPr lang="en-CA" sz="2000" dirty="0"/>
              <a:t>“It’s a long story,” answered </a:t>
            </a:r>
            <a:r>
              <a:rPr lang="en-CA" sz="2000" dirty="0" err="1"/>
              <a:t>Pao-yu</a:t>
            </a:r>
            <a:r>
              <a:rPr lang="en-CA" sz="2000" dirty="0"/>
              <a:t>, then told his dream in full, concluding with his initiation by Disenchantment into the “sport of cloud and rain”. His-</a:t>
            </a:r>
            <a:r>
              <a:rPr lang="en-CA" sz="2000" dirty="0" err="1"/>
              <a:t>jen</a:t>
            </a:r>
            <a:r>
              <a:rPr lang="en-CA" sz="2000" dirty="0"/>
              <a:t>, hearing this, covered her face and doubled up in a fit of giggles.                                                                                                       (</a:t>
            </a:r>
            <a:r>
              <a:rPr lang="en-CA" sz="2000" i="1" dirty="0"/>
              <a:t>translated by Yang </a:t>
            </a:r>
            <a:r>
              <a:rPr lang="en-CA" sz="2000" i="1" dirty="0" err="1"/>
              <a:t>Xianyi</a:t>
            </a:r>
            <a:r>
              <a:rPr lang="en-CA" sz="2000" dirty="0"/>
              <a:t>)</a:t>
            </a:r>
          </a:p>
          <a:p>
            <a:pPr algn="ctr">
              <a:lnSpc>
                <a:spcPct val="100000"/>
              </a:lnSpc>
            </a:pPr>
            <a:r>
              <a:rPr lang="en-US" sz="200" dirty="0"/>
              <a:t>___________________________________________</a:t>
            </a:r>
            <a:endParaRPr lang="en-CA" sz="200" i="1" dirty="0"/>
          </a:p>
          <a:p>
            <a:pPr algn="just">
              <a:lnSpc>
                <a:spcPct val="100000"/>
              </a:lnSpc>
            </a:pPr>
            <a:r>
              <a:rPr lang="en-CA" sz="2000" dirty="0"/>
              <a:t>After much hesitation he proceeded to give her a detailed account of his dream. But when he came to the part of it in which he made love to Two-in-one, Aroma threw herself forward with a shriek of laughter and buried her face in her hands.                                                                 (</a:t>
            </a:r>
            <a:r>
              <a:rPr lang="en-CA" sz="2000" i="1" dirty="0"/>
              <a:t>translated by D. Hawkes</a:t>
            </a:r>
            <a:r>
              <a:rPr lang="en-CA" sz="2000" dirty="0"/>
              <a:t>)</a:t>
            </a:r>
          </a:p>
          <a:p>
            <a:pPr algn="ctr">
              <a:lnSpc>
                <a:spcPct val="100000"/>
              </a:lnSpc>
            </a:pPr>
            <a:r>
              <a:rPr lang="en-US" sz="200" dirty="0"/>
              <a:t>___________________________________________</a:t>
            </a:r>
          </a:p>
          <a:p>
            <a:pPr algn="just">
              <a:lnSpc>
                <a:spcPct val="100000"/>
              </a:lnSpc>
            </a:pPr>
            <a:r>
              <a:rPr lang="en-US" sz="2000" dirty="0" err="1"/>
              <a:t>Bao</a:t>
            </a:r>
            <a:r>
              <a:rPr lang="en-US" sz="2000" dirty="0"/>
              <a:t> </a:t>
            </a:r>
            <a:r>
              <a:rPr lang="en-US" sz="2000" dirty="0" err="1"/>
              <a:t>Yudao</a:t>
            </a:r>
            <a:r>
              <a:rPr lang="en-US" sz="2000" dirty="0"/>
              <a:t>: "A word is hard to do." The speaker described the dream things in detail and hit people. Then he talked about the cloud and rain sent by the police illusion, and was ashamed to hide behind and laugh.                                                                                                                                   (</a:t>
            </a:r>
            <a:r>
              <a:rPr lang="en-US" sz="2000" i="1" dirty="0"/>
              <a:t>machine translation</a:t>
            </a:r>
            <a:r>
              <a:rPr lang="en-US" sz="2000" dirty="0"/>
              <a:t>)</a:t>
            </a:r>
          </a:p>
        </p:txBody>
      </p:sp>
    </p:spTree>
    <p:extLst>
      <p:ext uri="{BB962C8B-B14F-4D97-AF65-F5344CB8AC3E}">
        <p14:creationId xmlns:p14="http://schemas.microsoft.com/office/powerpoint/2010/main" val="1290996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Machine Translation</a:t>
            </a:r>
          </a:p>
        </p:txBody>
      </p:sp>
      <p:sp>
        <p:nvSpPr>
          <p:cNvPr id="3" name="Content Placeholder 2"/>
          <p:cNvSpPr>
            <a:spLocks noGrp="1"/>
          </p:cNvSpPr>
          <p:nvPr>
            <p:ph idx="1"/>
          </p:nvPr>
        </p:nvSpPr>
        <p:spPr/>
        <p:txBody>
          <a:bodyPr>
            <a:normAutofit/>
          </a:bodyPr>
          <a:lstStyle/>
          <a:p>
            <a:pPr marL="0" indent="0">
              <a:buNone/>
            </a:pPr>
            <a:r>
              <a:rPr lang="fr-FR" sz="2400" dirty="0"/>
              <a:t>J'ai été au sud du sud au soleil</a:t>
            </a:r>
            <a:br>
              <a:rPr lang="fr-FR" sz="2400" dirty="0"/>
            </a:br>
            <a:r>
              <a:rPr lang="fr-FR" sz="2400" dirty="0"/>
              <a:t>Bleu blanc rouge les palmiers</a:t>
            </a:r>
            <a:br>
              <a:rPr lang="fr-FR" sz="2400" dirty="0"/>
            </a:br>
            <a:r>
              <a:rPr lang="fr-FR" sz="2400" dirty="0"/>
              <a:t>Et les cocotiers glacés</a:t>
            </a:r>
            <a:br>
              <a:rPr lang="fr-FR" sz="2400" dirty="0"/>
            </a:br>
            <a:r>
              <a:rPr lang="fr-FR" sz="2400" dirty="0"/>
              <a:t>Dans les pôles aux esquimaux bronzés</a:t>
            </a:r>
            <a:br>
              <a:rPr lang="fr-FR" sz="2400" dirty="0"/>
            </a:br>
            <a:r>
              <a:rPr lang="fr-FR" sz="2400" dirty="0"/>
              <a:t>Qui </a:t>
            </a:r>
            <a:r>
              <a:rPr lang="fr-FR" sz="2400" dirty="0" err="1"/>
              <a:t>tricottent</a:t>
            </a:r>
            <a:r>
              <a:rPr lang="fr-FR" sz="2400" dirty="0"/>
              <a:t> des ceintures </a:t>
            </a:r>
            <a:r>
              <a:rPr lang="fr-FR" sz="2400" dirty="0" err="1"/>
              <a:t>flèchés</a:t>
            </a:r>
            <a:r>
              <a:rPr lang="fr-FR" sz="2400" dirty="0"/>
              <a:t/>
            </a:r>
            <a:br>
              <a:rPr lang="fr-FR" sz="2400" dirty="0"/>
            </a:br>
            <a:r>
              <a:rPr lang="fr-FR" sz="2400" dirty="0"/>
              <a:t>Farcies</a:t>
            </a:r>
            <a:br>
              <a:rPr lang="fr-FR" sz="2400" dirty="0"/>
            </a:br>
            <a:r>
              <a:rPr lang="fr-FR" sz="2400" dirty="0"/>
              <a:t>Et toujours la Sophie</a:t>
            </a:r>
            <a:br>
              <a:rPr lang="fr-FR" sz="2400" dirty="0"/>
            </a:br>
            <a:r>
              <a:rPr lang="fr-FR" sz="2400" dirty="0"/>
              <a:t>Qui venait de partir</a:t>
            </a:r>
          </a:p>
          <a:p>
            <a:pPr marL="0" indent="0">
              <a:buNone/>
            </a:pPr>
            <a:r>
              <a:rPr lang="fr-FR" sz="1000" dirty="0"/>
              <a:t>  (</a:t>
            </a:r>
            <a:r>
              <a:rPr lang="fr-FR" sz="1000" i="1" dirty="0" err="1"/>
              <a:t>Lindberg</a:t>
            </a:r>
            <a:r>
              <a:rPr lang="fr-FR" sz="1000" dirty="0"/>
              <a:t>, R. Charlebois)</a:t>
            </a:r>
            <a:endParaRPr lang="en-US" sz="1000" dirty="0"/>
          </a:p>
        </p:txBody>
      </p:sp>
      <p:sp>
        <p:nvSpPr>
          <p:cNvPr id="6" name="Rectangle 5">
            <a:hlinkClick r:id="rId3"/>
          </p:cNvPr>
          <p:cNvSpPr/>
          <p:nvPr/>
        </p:nvSpPr>
        <p:spPr>
          <a:xfrm>
            <a:off x="4851464" y="24607"/>
            <a:ext cx="7580921" cy="369332"/>
          </a:xfrm>
          <a:prstGeom prst="rect">
            <a:avLst/>
          </a:prstGeom>
        </p:spPr>
        <p:txBody>
          <a:bodyPr wrap="none">
            <a:spAutoFit/>
          </a:bodyPr>
          <a:lstStyle/>
          <a:p>
            <a:r>
              <a:rPr lang="en-US" dirty="0">
                <a:solidFill>
                  <a:schemeClr val="tx2"/>
                </a:solidFill>
                <a:latin typeface="Helvetica Light" charset="0"/>
                <a:ea typeface="Helvetica Light" charset="0"/>
                <a:cs typeface="Helvetica Light" charset="0"/>
              </a:rPr>
              <a:t>[</a:t>
            </a:r>
            <a:r>
              <a:rPr lang="en-US" dirty="0">
                <a:latin typeface="Helvetica Light" charset="0"/>
                <a:ea typeface="Helvetica Light" charset="0"/>
                <a:cs typeface="Helvetica Light" charset="0"/>
                <a:hlinkClick r:id="rId4"/>
              </a:rPr>
              <a:t>https://www.youtube.com/watch?time_continue=13&amp;v=EdsIMJg1m2E</a:t>
            </a:r>
            <a:r>
              <a:rPr lang="en-US" dirty="0">
                <a:solidFill>
                  <a:schemeClr val="tx2"/>
                </a:solidFill>
                <a:latin typeface="Helvetica Light" charset="0"/>
                <a:ea typeface="Helvetica Light" charset="0"/>
                <a:cs typeface="Helvetica Light" charset="0"/>
              </a:rPr>
              <a:t>]</a:t>
            </a:r>
          </a:p>
        </p:txBody>
      </p:sp>
    </p:spTree>
    <p:extLst>
      <p:ext uri="{BB962C8B-B14F-4D97-AF65-F5344CB8AC3E}">
        <p14:creationId xmlns:p14="http://schemas.microsoft.com/office/powerpoint/2010/main" val="187698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Machine Translation</a:t>
            </a:r>
          </a:p>
        </p:txBody>
      </p:sp>
      <p:sp>
        <p:nvSpPr>
          <p:cNvPr id="3" name="Content Placeholder 2"/>
          <p:cNvSpPr>
            <a:spLocks noGrp="1"/>
          </p:cNvSpPr>
          <p:nvPr>
            <p:ph idx="1"/>
          </p:nvPr>
        </p:nvSpPr>
        <p:spPr/>
        <p:txBody>
          <a:bodyPr>
            <a:normAutofit/>
          </a:bodyPr>
          <a:lstStyle/>
          <a:p>
            <a:pPr marL="0" indent="0">
              <a:buNone/>
            </a:pPr>
            <a:r>
              <a:rPr lang="fr-FR" sz="2400" dirty="0"/>
              <a:t>J'ai été au sud du sud au soleil</a:t>
            </a:r>
            <a:br>
              <a:rPr lang="fr-FR" sz="2400" dirty="0"/>
            </a:br>
            <a:r>
              <a:rPr lang="fr-FR" sz="2400" dirty="0"/>
              <a:t>Bleu blanc rouge les palmiers</a:t>
            </a:r>
            <a:br>
              <a:rPr lang="fr-FR" sz="2400" dirty="0"/>
            </a:br>
            <a:r>
              <a:rPr lang="fr-FR" sz="2400" dirty="0"/>
              <a:t>Et les cocotiers glacés</a:t>
            </a:r>
            <a:br>
              <a:rPr lang="fr-FR" sz="2400" dirty="0"/>
            </a:br>
            <a:r>
              <a:rPr lang="fr-FR" sz="2400" dirty="0"/>
              <a:t>Dans les pôles aux esquimaux bronzés</a:t>
            </a:r>
            <a:br>
              <a:rPr lang="fr-FR" sz="2400" dirty="0"/>
            </a:br>
            <a:r>
              <a:rPr lang="fr-FR" sz="2400" dirty="0"/>
              <a:t>Qui </a:t>
            </a:r>
            <a:r>
              <a:rPr lang="fr-FR" sz="2400" dirty="0" err="1"/>
              <a:t>tricottent</a:t>
            </a:r>
            <a:r>
              <a:rPr lang="fr-FR" sz="2400" dirty="0"/>
              <a:t> des ceintures </a:t>
            </a:r>
            <a:r>
              <a:rPr lang="fr-FR" sz="2400" dirty="0" err="1"/>
              <a:t>flèchés</a:t>
            </a:r>
            <a:r>
              <a:rPr lang="fr-FR" sz="2400" dirty="0"/>
              <a:t/>
            </a:r>
            <a:br>
              <a:rPr lang="fr-FR" sz="2400" dirty="0"/>
            </a:br>
            <a:r>
              <a:rPr lang="fr-FR" sz="2400" dirty="0"/>
              <a:t>Farcies</a:t>
            </a:r>
            <a:br>
              <a:rPr lang="fr-FR" sz="2400" dirty="0"/>
            </a:br>
            <a:r>
              <a:rPr lang="fr-FR" sz="2400" dirty="0"/>
              <a:t>Et toujours la Sophie</a:t>
            </a:r>
            <a:br>
              <a:rPr lang="fr-FR" sz="2400" dirty="0"/>
            </a:br>
            <a:r>
              <a:rPr lang="fr-FR" sz="2400" dirty="0"/>
              <a:t>Qui venait de partir</a:t>
            </a:r>
          </a:p>
          <a:p>
            <a:pPr marL="0" indent="0">
              <a:buNone/>
            </a:pPr>
            <a:r>
              <a:rPr lang="fr-FR" sz="1000" dirty="0"/>
              <a:t>  (</a:t>
            </a:r>
            <a:r>
              <a:rPr lang="fr-FR" sz="1000" i="1" dirty="0" err="1"/>
              <a:t>Lindberg</a:t>
            </a:r>
            <a:r>
              <a:rPr lang="fr-FR" sz="1000" dirty="0"/>
              <a:t>, R. Charlebois)</a:t>
            </a:r>
            <a:endParaRPr lang="en-US" sz="1000" dirty="0"/>
          </a:p>
        </p:txBody>
      </p:sp>
      <p:sp>
        <p:nvSpPr>
          <p:cNvPr id="6" name="Rectangle 5">
            <a:hlinkClick r:id="rId3"/>
          </p:cNvPr>
          <p:cNvSpPr/>
          <p:nvPr/>
        </p:nvSpPr>
        <p:spPr>
          <a:xfrm>
            <a:off x="4851464" y="24607"/>
            <a:ext cx="7580921" cy="369332"/>
          </a:xfrm>
          <a:prstGeom prst="rect">
            <a:avLst/>
          </a:prstGeom>
        </p:spPr>
        <p:txBody>
          <a:bodyPr wrap="none">
            <a:spAutoFit/>
          </a:bodyPr>
          <a:lstStyle/>
          <a:p>
            <a:r>
              <a:rPr lang="en-US" dirty="0">
                <a:solidFill>
                  <a:schemeClr val="tx2"/>
                </a:solidFill>
                <a:latin typeface="Helvetica Light" charset="0"/>
                <a:ea typeface="Helvetica Light" charset="0"/>
                <a:cs typeface="Helvetica Light" charset="0"/>
              </a:rPr>
              <a:t>[</a:t>
            </a:r>
            <a:r>
              <a:rPr lang="en-US" dirty="0">
                <a:latin typeface="Helvetica Light" charset="0"/>
                <a:ea typeface="Helvetica Light" charset="0"/>
                <a:cs typeface="Helvetica Light" charset="0"/>
                <a:hlinkClick r:id="rId4"/>
              </a:rPr>
              <a:t>https://www.youtube.com/watch?time_continue=13&amp;v=EdsIMJg1m2E</a:t>
            </a:r>
            <a:r>
              <a:rPr lang="en-US" dirty="0">
                <a:solidFill>
                  <a:schemeClr val="tx2"/>
                </a:solidFill>
                <a:latin typeface="Helvetica Light" charset="0"/>
                <a:ea typeface="Helvetica Light" charset="0"/>
                <a:cs typeface="Helvetica Light" charset="0"/>
              </a:rPr>
              <a:t>]</a:t>
            </a:r>
          </a:p>
        </p:txBody>
      </p:sp>
      <p:sp>
        <p:nvSpPr>
          <p:cNvPr id="9" name="Content Placeholder 2"/>
          <p:cNvSpPr txBox="1">
            <a:spLocks/>
          </p:cNvSpPr>
          <p:nvPr/>
        </p:nvSpPr>
        <p:spPr>
          <a:xfrm>
            <a:off x="7040285" y="2561431"/>
            <a:ext cx="4570522"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2400" dirty="0">
                <a:solidFill>
                  <a:schemeClr val="tx2"/>
                </a:solidFill>
                <a:latin typeface="Dagny OT" panose="020B0504020201020104" pitchFamily="34" charset="77"/>
              </a:rPr>
              <a:t>I was south of south in the sun</a:t>
            </a:r>
            <a:br>
              <a:rPr lang="en-US" sz="2400" dirty="0">
                <a:solidFill>
                  <a:schemeClr val="tx2"/>
                </a:solidFill>
                <a:latin typeface="Dagny OT" panose="020B0504020201020104" pitchFamily="34" charset="77"/>
              </a:rPr>
            </a:br>
            <a:r>
              <a:rPr lang="en-US" sz="2400" dirty="0">
                <a:solidFill>
                  <a:schemeClr val="tx2"/>
                </a:solidFill>
                <a:latin typeface="Dagny OT" panose="020B0504020201020104" pitchFamily="34" charset="77"/>
              </a:rPr>
              <a:t>Blue white red palm trees</a:t>
            </a:r>
            <a:br>
              <a:rPr lang="en-US" sz="2400" dirty="0">
                <a:solidFill>
                  <a:schemeClr val="tx2"/>
                </a:solidFill>
                <a:latin typeface="Dagny OT" panose="020B0504020201020104" pitchFamily="34" charset="77"/>
              </a:rPr>
            </a:br>
            <a:r>
              <a:rPr lang="en-US" sz="2400" dirty="0">
                <a:solidFill>
                  <a:schemeClr val="tx2"/>
                </a:solidFill>
                <a:latin typeface="Dagny OT" panose="020B0504020201020104" pitchFamily="34" charset="77"/>
              </a:rPr>
              <a:t>And frozen coconut palms</a:t>
            </a:r>
            <a:br>
              <a:rPr lang="en-US" sz="2400" dirty="0">
                <a:solidFill>
                  <a:schemeClr val="tx2"/>
                </a:solidFill>
                <a:latin typeface="Dagny OT" panose="020B0504020201020104" pitchFamily="34" charset="77"/>
              </a:rPr>
            </a:br>
            <a:r>
              <a:rPr lang="en-US" sz="2400" dirty="0">
                <a:solidFill>
                  <a:schemeClr val="tx2"/>
                </a:solidFill>
                <a:latin typeface="Dagny OT" panose="020B0504020201020104" pitchFamily="34" charset="77"/>
              </a:rPr>
              <a:t>In the poles to the tanned Eskimos</a:t>
            </a:r>
            <a:br>
              <a:rPr lang="en-US" sz="2400" dirty="0">
                <a:solidFill>
                  <a:schemeClr val="tx2"/>
                </a:solidFill>
                <a:latin typeface="Dagny OT" panose="020B0504020201020104" pitchFamily="34" charset="77"/>
              </a:rPr>
            </a:br>
            <a:r>
              <a:rPr lang="en-US" sz="2400" dirty="0">
                <a:solidFill>
                  <a:schemeClr val="tx2"/>
                </a:solidFill>
                <a:latin typeface="Dagny OT" panose="020B0504020201020104" pitchFamily="34" charset="77"/>
              </a:rPr>
              <a:t>Who knit arrow belts</a:t>
            </a:r>
            <a:br>
              <a:rPr lang="en-US" sz="2400" dirty="0">
                <a:solidFill>
                  <a:schemeClr val="tx2"/>
                </a:solidFill>
                <a:latin typeface="Dagny OT" panose="020B0504020201020104" pitchFamily="34" charset="77"/>
              </a:rPr>
            </a:br>
            <a:r>
              <a:rPr lang="en-US" sz="2400" dirty="0">
                <a:solidFill>
                  <a:schemeClr val="tx2"/>
                </a:solidFill>
                <a:latin typeface="Dagny OT" panose="020B0504020201020104" pitchFamily="34" charset="77"/>
              </a:rPr>
              <a:t>Stuffed</a:t>
            </a:r>
            <a:br>
              <a:rPr lang="en-US" sz="2400" dirty="0">
                <a:solidFill>
                  <a:schemeClr val="tx2"/>
                </a:solidFill>
                <a:latin typeface="Dagny OT" panose="020B0504020201020104" pitchFamily="34" charset="77"/>
              </a:rPr>
            </a:br>
            <a:r>
              <a:rPr lang="en-US" sz="2400" dirty="0">
                <a:solidFill>
                  <a:schemeClr val="tx2"/>
                </a:solidFill>
                <a:latin typeface="Dagny OT" panose="020B0504020201020104" pitchFamily="34" charset="77"/>
              </a:rPr>
              <a:t>And always Sophie</a:t>
            </a:r>
            <a:br>
              <a:rPr lang="en-US" sz="2400" dirty="0">
                <a:solidFill>
                  <a:schemeClr val="tx2"/>
                </a:solidFill>
                <a:latin typeface="Dagny OT" panose="020B0504020201020104" pitchFamily="34" charset="77"/>
              </a:rPr>
            </a:br>
            <a:r>
              <a:rPr lang="en-US" sz="2400" dirty="0">
                <a:solidFill>
                  <a:schemeClr val="tx2"/>
                </a:solidFill>
                <a:latin typeface="Dagny OT" panose="020B0504020201020104" pitchFamily="34" charset="77"/>
              </a:rPr>
              <a:t>Who had just left</a:t>
            </a:r>
          </a:p>
          <a:p>
            <a:pPr marL="0" indent="0">
              <a:lnSpc>
                <a:spcPct val="100000"/>
              </a:lnSpc>
              <a:buNone/>
            </a:pPr>
            <a:r>
              <a:rPr lang="en-US" sz="1000" dirty="0">
                <a:solidFill>
                  <a:schemeClr val="tx2"/>
                </a:solidFill>
                <a:latin typeface="Dagny OT" panose="020B0504020201020104" pitchFamily="34" charset="77"/>
              </a:rPr>
              <a:t>???</a:t>
            </a:r>
          </a:p>
        </p:txBody>
      </p:sp>
    </p:spTree>
    <p:extLst>
      <p:ext uri="{BB962C8B-B14F-4D97-AF65-F5344CB8AC3E}">
        <p14:creationId xmlns:p14="http://schemas.microsoft.com/office/powerpoint/2010/main" val="304373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0C8284-EE3A-9040-AD1E-DF2FD727BF66}"/>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xmlns="" id="{D3648FCE-FE94-2046-917E-2563F3838551}"/>
              </a:ext>
            </a:extLst>
          </p:cNvPr>
          <p:cNvSpPr>
            <a:spLocks noGrp="1"/>
          </p:cNvSpPr>
          <p:nvPr>
            <p:ph idx="1"/>
          </p:nvPr>
        </p:nvSpPr>
        <p:spPr/>
        <p:txBody>
          <a:bodyPr/>
          <a:lstStyle/>
          <a:p>
            <a:pPr marL="457200" indent="-457200">
              <a:buAutoNum type="arabicPeriod"/>
            </a:pPr>
            <a:r>
              <a:rPr lang="en-US" dirty="0"/>
              <a:t>Case Study: @BOTUS</a:t>
            </a:r>
          </a:p>
          <a:p>
            <a:pPr marL="457200" indent="-457200">
              <a:buAutoNum type="arabicPeriod"/>
            </a:pPr>
            <a:r>
              <a:rPr lang="en-US" dirty="0"/>
              <a:t>Text Mining and NLP</a:t>
            </a:r>
          </a:p>
          <a:p>
            <a:pPr marL="457200" indent="-457200">
              <a:buAutoNum type="arabicPeriod"/>
            </a:pPr>
            <a:r>
              <a:rPr lang="en-US" dirty="0"/>
              <a:t>Text Analysis Basics</a:t>
            </a:r>
          </a:p>
          <a:p>
            <a:pPr marL="457200" indent="-457200">
              <a:buAutoNum type="arabicPeriod"/>
            </a:pPr>
            <a:r>
              <a:rPr lang="en-US" dirty="0"/>
              <a:t>Sentiment Analysis</a:t>
            </a:r>
          </a:p>
          <a:p>
            <a:pPr marL="457200" indent="-457200">
              <a:buAutoNum type="arabicPeriod"/>
            </a:pPr>
            <a:r>
              <a:rPr lang="en-US" dirty="0"/>
              <a:t>Example: Movie Reviews</a:t>
            </a:r>
          </a:p>
        </p:txBody>
      </p:sp>
    </p:spTree>
    <p:extLst>
      <p:ext uri="{BB962C8B-B14F-4D97-AF65-F5344CB8AC3E}">
        <p14:creationId xmlns:p14="http://schemas.microsoft.com/office/powerpoint/2010/main" val="2137904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CC0BCC1D-5A84-094B-B87C-FE6F9758FFAF}"/>
              </a:ext>
            </a:extLst>
          </p:cNvPr>
          <p:cNvSpPr/>
          <p:nvPr/>
        </p:nvSpPr>
        <p:spPr>
          <a:xfrm>
            <a:off x="150019" y="85725"/>
            <a:ext cx="11944350" cy="6772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1254760" y="236537"/>
            <a:ext cx="8686800" cy="6384925"/>
          </a:xfrm>
        </p:spPr>
      </p:pic>
      <p:sp>
        <p:nvSpPr>
          <p:cNvPr id="2" name="Rectangle 1"/>
          <p:cNvSpPr/>
          <p:nvPr/>
        </p:nvSpPr>
        <p:spPr>
          <a:xfrm>
            <a:off x="4399280" y="4551680"/>
            <a:ext cx="1198880" cy="254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a:endParaRPr>
          </a:p>
        </p:txBody>
      </p:sp>
      <p:pic>
        <p:nvPicPr>
          <p:cNvPr id="4" name="Content Placeholder 4"/>
          <p:cNvPicPr>
            <a:picLocks noChangeAspect="1"/>
          </p:cNvPicPr>
          <p:nvPr/>
        </p:nvPicPr>
        <p:blipFill rotWithShape="1">
          <a:blip r:embed="rId3" cstate="print">
            <a:extLst>
              <a:ext uri="{28A0092B-C50C-407E-A947-70E740481C1C}">
                <a14:useLocalDpi xmlns:a14="http://schemas.microsoft.com/office/drawing/2010/main" val="0"/>
              </a:ext>
            </a:extLst>
          </a:blip>
          <a:srcRect l="82013" t="68695" r="11204" b="27486"/>
          <a:stretch/>
        </p:blipFill>
        <p:spPr>
          <a:xfrm>
            <a:off x="4704079" y="4587240"/>
            <a:ext cx="589281" cy="243840"/>
          </a:xfrm>
          <a:prstGeom prst="rect">
            <a:avLst/>
          </a:prstGeom>
        </p:spPr>
      </p:pic>
      <p:pic>
        <p:nvPicPr>
          <p:cNvPr id="6" name="Content Placeholder 4">
            <a:extLst>
              <a:ext uri="{FF2B5EF4-FFF2-40B4-BE49-F238E27FC236}">
                <a16:creationId xmlns:a16="http://schemas.microsoft.com/office/drawing/2014/main" xmlns="" id="{D9CB0511-8E0E-2941-A0C2-A7F0044E278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85014" t="187" r="8892" b="95536"/>
          <a:stretch/>
        </p:blipFill>
        <p:spPr>
          <a:xfrm>
            <a:off x="8410074" y="4587240"/>
            <a:ext cx="529389" cy="273105"/>
          </a:xfrm>
          <a:prstGeom prst="rect">
            <a:avLst/>
          </a:prstGeom>
        </p:spPr>
      </p:pic>
    </p:spTree>
    <p:extLst>
      <p:ext uri="{BB962C8B-B14F-4D97-AF65-F5344CB8AC3E}">
        <p14:creationId xmlns:p14="http://schemas.microsoft.com/office/powerpoint/2010/main" val="3227122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ACE81F7-FCDE-6B49-A9F0-F2BDF168671C}"/>
              </a:ext>
            </a:extLst>
          </p:cNvPr>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normAutofit/>
          </a:bodyPr>
          <a:lstStyle/>
          <a:p>
            <a:pPr algn="just"/>
            <a:r>
              <a:rPr lang="en-US" dirty="0"/>
              <a:t>I</a:t>
            </a:r>
            <a:r>
              <a:rPr lang="en-US" dirty="0">
                <a:ea typeface="Helvetica Light" charset="0"/>
                <a:cs typeface="Helvetica Light" charset="0"/>
              </a:rPr>
              <a:t>n numerical data analysis, it can be difficult (even for experts) to tell when the results are nonsensical. That’s not the case for text data analysis, as most of us can tell at a glance when something is off. </a:t>
            </a:r>
          </a:p>
          <a:p>
            <a:pPr algn="just"/>
            <a:endParaRPr lang="en-US" sz="500" dirty="0">
              <a:ea typeface="Helvetica Light" charset="0"/>
              <a:cs typeface="Helvetica Light" charset="0"/>
            </a:endParaRPr>
          </a:p>
          <a:p>
            <a:pPr algn="just"/>
            <a:r>
              <a:rPr lang="en-US" dirty="0">
                <a:ea typeface="Helvetica Light" charset="0"/>
                <a:cs typeface="Helvetica Light" charset="0"/>
              </a:rPr>
              <a:t>What steps can you take to help catch nonsensical results from being deployed/released too soon? </a:t>
            </a:r>
          </a:p>
        </p:txBody>
      </p:sp>
    </p:spTree>
    <p:extLst>
      <p:ext uri="{BB962C8B-B14F-4D97-AF65-F5344CB8AC3E}">
        <p14:creationId xmlns:p14="http://schemas.microsoft.com/office/powerpoint/2010/main" val="3999013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Charter Roman" charset="0"/>
                <a:cs typeface="Charter Roman" charset="0"/>
              </a:rPr>
              <a:t>Text Mining Basics</a:t>
            </a:r>
          </a:p>
        </p:txBody>
      </p:sp>
      <p:sp>
        <p:nvSpPr>
          <p:cNvPr id="3" name="Text Placeholder 2"/>
          <p:cNvSpPr>
            <a:spLocks noGrp="1"/>
          </p:cNvSpPr>
          <p:nvPr>
            <p:ph type="body" idx="1"/>
          </p:nvPr>
        </p:nvSpPr>
        <p:spPr/>
        <p:txBody>
          <a:bodyPr/>
          <a:lstStyle/>
          <a:p>
            <a:r>
              <a:rPr lang="en-CA" sz="1800" dirty="0"/>
              <a:t>TEXT MINING AND SENTIMENT ANALYSIS</a:t>
            </a:r>
          </a:p>
        </p:txBody>
      </p:sp>
      <p:sp>
        <p:nvSpPr>
          <p:cNvPr id="4" name="Rectangle 3">
            <a:extLst>
              <a:ext uri="{FF2B5EF4-FFF2-40B4-BE49-F238E27FC236}">
                <a16:creationId xmlns:a16="http://schemas.microsoft.com/office/drawing/2014/main" xmlns="" id="{4DFE3DBA-1B8C-6548-A105-D090D3C3B78D}"/>
              </a:ext>
            </a:extLst>
          </p:cNvPr>
          <p:cNvSpPr/>
          <p:nvPr/>
        </p:nvSpPr>
        <p:spPr>
          <a:xfrm>
            <a:off x="581191" y="5417612"/>
            <a:ext cx="11029615" cy="707886"/>
          </a:xfrm>
          <a:prstGeom prst="rect">
            <a:avLst/>
          </a:prstGeom>
        </p:spPr>
        <p:txBody>
          <a:bodyPr wrap="square">
            <a:spAutoFit/>
          </a:bodyPr>
          <a:lstStyle/>
          <a:p>
            <a:pPr algn="ctr"/>
            <a:r>
              <a:rPr lang="en-US" sz="2200" dirty="0">
                <a:solidFill>
                  <a:schemeClr val="bg1"/>
                </a:solidFill>
                <a:latin typeface="Dagny OT" panose="020B0504020201020104" pitchFamily="34" charset="77"/>
                <a:ea typeface="Helvetica Light" charset="0"/>
                <a:cs typeface="Helvetica Light" charset="0"/>
              </a:rPr>
              <a:t>“</a:t>
            </a:r>
            <a:r>
              <a:rPr lang="en-CA" sz="2200" dirty="0" err="1">
                <a:solidFill>
                  <a:schemeClr val="bg1"/>
                </a:solidFill>
                <a:latin typeface="Dagny OT" panose="020B0504020201020104" pitchFamily="34" charset="77"/>
                <a:cs typeface="Helvetica" panose="020B0604020202020204" pitchFamily="34" charset="0"/>
              </a:rPr>
              <a:t>Dzingel</a:t>
            </a:r>
            <a:r>
              <a:rPr lang="en-CA" sz="2200" dirty="0">
                <a:solidFill>
                  <a:schemeClr val="bg1"/>
                </a:solidFill>
                <a:latin typeface="Dagny OT" panose="020B0504020201020104" pitchFamily="34" charset="77"/>
                <a:cs typeface="Helvetica" panose="020B0604020202020204" pitchFamily="34" charset="0"/>
              </a:rPr>
              <a:t> added to the lead when he deflected Marc </a:t>
            </a:r>
            <a:r>
              <a:rPr lang="en-CA" sz="2200" dirty="0" err="1">
                <a:solidFill>
                  <a:schemeClr val="bg1"/>
                </a:solidFill>
                <a:latin typeface="Dagny OT" panose="020B0504020201020104" pitchFamily="34" charset="77"/>
                <a:cs typeface="Helvetica" panose="020B0604020202020204" pitchFamily="34" charset="0"/>
              </a:rPr>
              <a:t>Methot’s</a:t>
            </a:r>
            <a:r>
              <a:rPr lang="en-CA" sz="2200" dirty="0">
                <a:solidFill>
                  <a:schemeClr val="bg1"/>
                </a:solidFill>
                <a:latin typeface="Dagny OT" panose="020B0504020201020104" pitchFamily="34" charset="77"/>
                <a:cs typeface="Helvetica" panose="020B0604020202020204" pitchFamily="34" charset="0"/>
              </a:rPr>
              <a:t> point shot 20 seconds later.”</a:t>
            </a:r>
          </a:p>
          <a:p>
            <a:pPr algn="r"/>
            <a:r>
              <a:rPr lang="en-US" dirty="0">
                <a:solidFill>
                  <a:schemeClr val="bg1"/>
                </a:solidFill>
                <a:latin typeface="Dagny OT" panose="020B0504020201020104" pitchFamily="34" charset="77"/>
                <a:ea typeface="Helvetica Light" charset="0"/>
                <a:cs typeface="Helvetica Light" charset="0"/>
              </a:rPr>
              <a:t>(Associated Press game recap, Ottawa Senators vs. Toronto Maple </a:t>
            </a:r>
            <a:r>
              <a:rPr lang="en-US" dirty="0" err="1">
                <a:solidFill>
                  <a:schemeClr val="bg1"/>
                </a:solidFill>
                <a:latin typeface="Dagny OT" panose="020B0504020201020104" pitchFamily="34" charset="77"/>
                <a:ea typeface="Helvetica Light" charset="0"/>
                <a:cs typeface="Helvetica Light" charset="0"/>
              </a:rPr>
              <a:t>Leafs</a:t>
            </a:r>
            <a:r>
              <a:rPr lang="en-US" dirty="0">
                <a:solidFill>
                  <a:schemeClr val="bg1"/>
                </a:solidFill>
                <a:latin typeface="Dagny OT" panose="020B0504020201020104" pitchFamily="34" charset="77"/>
                <a:ea typeface="Helvetica Light" charset="0"/>
                <a:cs typeface="Helvetica Light" charset="0"/>
              </a:rPr>
              <a:t>, February 18, 2017)</a:t>
            </a:r>
            <a:endParaRPr lang="en-CA" dirty="0">
              <a:solidFill>
                <a:schemeClr val="bg1"/>
              </a:solidFill>
              <a:latin typeface="Dagny OT" panose="020B0504020201020104" pitchFamily="34" charset="77"/>
              <a:cs typeface="Helvetica" panose="020B0604020202020204" pitchFamily="34" charset="0"/>
            </a:endParaRPr>
          </a:p>
        </p:txBody>
      </p:sp>
    </p:spTree>
    <p:extLst>
      <p:ext uri="{BB962C8B-B14F-4D97-AF65-F5344CB8AC3E}">
        <p14:creationId xmlns:p14="http://schemas.microsoft.com/office/powerpoint/2010/main" val="1591155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Parsing</a:t>
            </a:r>
          </a:p>
        </p:txBody>
      </p:sp>
      <p:sp>
        <p:nvSpPr>
          <p:cNvPr id="3" name="Content Placeholder 2"/>
          <p:cNvSpPr>
            <a:spLocks noGrp="1"/>
          </p:cNvSpPr>
          <p:nvPr>
            <p:ph idx="1"/>
          </p:nvPr>
        </p:nvSpPr>
        <p:spPr>
          <a:xfrm>
            <a:off x="581192" y="2180496"/>
            <a:ext cx="11029615" cy="1569973"/>
          </a:xfrm>
        </p:spPr>
        <p:txBody>
          <a:bodyPr>
            <a:normAutofit/>
          </a:bodyPr>
          <a:lstStyle/>
          <a:p>
            <a:pPr marL="0" indent="0" algn="just">
              <a:lnSpc>
                <a:spcPct val="100000"/>
              </a:lnSpc>
              <a:buNone/>
            </a:pPr>
            <a:r>
              <a:rPr lang="en-CA" dirty="0">
                <a:cs typeface="Helvetica" panose="020B0604020202020204" pitchFamily="34" charset="0"/>
              </a:rPr>
              <a:t>The process of converting a sentence in a natural language to a </a:t>
            </a:r>
            <a:r>
              <a:rPr lang="en-CA" b="1" dirty="0">
                <a:cs typeface="Helvetica" panose="020B0604020202020204" pitchFamily="34" charset="0"/>
              </a:rPr>
              <a:t>formal meaning representation</a:t>
            </a:r>
            <a:r>
              <a:rPr lang="en-CA" dirty="0">
                <a:cs typeface="Helvetica" panose="020B0604020202020204" pitchFamily="34" charset="0"/>
              </a:rPr>
              <a:t>.</a:t>
            </a:r>
          </a:p>
          <a:p>
            <a:pPr marL="0" indent="0" algn="just">
              <a:lnSpc>
                <a:spcPct val="100000"/>
              </a:lnSpc>
              <a:buNone/>
            </a:pPr>
            <a:endParaRPr lang="en-CA" sz="500" dirty="0">
              <a:cs typeface="Helvetica" panose="020B0604020202020204" pitchFamily="34" charset="0"/>
            </a:endParaRPr>
          </a:p>
          <a:p>
            <a:pPr marL="0" indent="0" algn="just">
              <a:lnSpc>
                <a:spcPct val="100000"/>
              </a:lnSpc>
              <a:buNone/>
            </a:pPr>
            <a:r>
              <a:rPr lang="en-CA" dirty="0">
                <a:cs typeface="Helvetica" panose="020B0604020202020204" pitchFamily="34" charset="0"/>
              </a:rPr>
              <a:t>Word </a:t>
            </a:r>
            <a:r>
              <a:rPr lang="en-CA" b="1" dirty="0">
                <a:cs typeface="Helvetica" panose="020B0604020202020204" pitchFamily="34" charset="0"/>
              </a:rPr>
              <a:t>order</a:t>
            </a:r>
            <a:r>
              <a:rPr lang="en-CA" dirty="0">
                <a:cs typeface="Helvetica" panose="020B0604020202020204" pitchFamily="34" charset="0"/>
              </a:rPr>
              <a:t> and word </a:t>
            </a:r>
            <a:r>
              <a:rPr lang="en-CA" b="1" dirty="0">
                <a:cs typeface="Helvetica" panose="020B0604020202020204" pitchFamily="34" charset="0"/>
              </a:rPr>
              <a:t>type</a:t>
            </a:r>
            <a:r>
              <a:rPr lang="en-CA" dirty="0">
                <a:cs typeface="Helvetica" panose="020B0604020202020204" pitchFamily="34" charset="0"/>
              </a:rPr>
              <a:t>/role provide the word’s </a:t>
            </a:r>
            <a:r>
              <a:rPr lang="en-CA" b="1" dirty="0">
                <a:cs typeface="Helvetica" panose="020B0604020202020204" pitchFamily="34" charset="0"/>
              </a:rPr>
              <a:t>attributes</a:t>
            </a:r>
            <a:r>
              <a:rPr lang="en-CA" dirty="0">
                <a:cs typeface="Helvetica" panose="020B0604020202020204" pitchFamily="34" charset="0"/>
              </a:rPr>
              <a:t>.</a:t>
            </a:r>
          </a:p>
        </p:txBody>
      </p:sp>
      <p:pic>
        <p:nvPicPr>
          <p:cNvPr id="6" name="Content Placeholder 5">
            <a:extLst>
              <a:ext uri="{FF2B5EF4-FFF2-40B4-BE49-F238E27FC236}">
                <a16:creationId xmlns:a16="http://schemas.microsoft.com/office/drawing/2014/main" xmlns="" id="{49BA2C0B-C89F-1F41-96FC-07DA1FA66A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1764" y="3750470"/>
            <a:ext cx="8728473" cy="2658632"/>
          </a:xfrm>
          <a:prstGeom prst="rect">
            <a:avLst/>
          </a:prstGeom>
        </p:spPr>
      </p:pic>
    </p:spTree>
    <p:extLst>
      <p:ext uri="{BB962C8B-B14F-4D97-AF65-F5344CB8AC3E}">
        <p14:creationId xmlns:p14="http://schemas.microsoft.com/office/powerpoint/2010/main" val="3389661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Bag of “Words” (</a:t>
            </a:r>
            <a:r>
              <a:rPr lang="en-US" dirty="0" err="1"/>
              <a:t>BoW</a:t>
            </a:r>
            <a:r>
              <a:rPr lang="en-US" dirty="0"/>
              <a: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81193" y="2180496"/>
                <a:ext cx="6626852" cy="4140767"/>
              </a:xfrm>
            </p:spPr>
            <p:txBody>
              <a:bodyPr>
                <a:normAutofit/>
              </a:bodyPr>
              <a:lstStyle/>
              <a:p>
                <a:pPr marL="0" indent="0" algn="just">
                  <a:lnSpc>
                    <a:spcPct val="100000"/>
                  </a:lnSpc>
                  <a:buNone/>
                </a:pPr>
                <a:r>
                  <a:rPr lang="en-CA" dirty="0">
                    <a:cs typeface="Helvetica" panose="020B0604020202020204" pitchFamily="34" charset="0"/>
                  </a:rPr>
                  <a:t>Only the </a:t>
                </a:r>
                <a:r>
                  <a:rPr lang="en-CA" b="1" dirty="0">
                    <a:cs typeface="Helvetica" panose="020B0604020202020204" pitchFamily="34" charset="0"/>
                  </a:rPr>
                  <a:t>presence</a:t>
                </a:r>
                <a:r>
                  <a:rPr lang="en-CA" dirty="0">
                    <a:cs typeface="Helvetica" panose="020B0604020202020204" pitchFamily="34" charset="0"/>
                  </a:rPr>
                  <a:t> (or </a:t>
                </a:r>
                <a:r>
                  <a:rPr lang="en-CA" b="1" dirty="0">
                    <a:cs typeface="Helvetica" panose="020B0604020202020204" pitchFamily="34" charset="0"/>
                  </a:rPr>
                  <a:t>absence</a:t>
                </a:r>
                <a:r>
                  <a:rPr lang="en-CA" dirty="0">
                    <a:cs typeface="Helvetica" panose="020B0604020202020204" pitchFamily="34" charset="0"/>
                  </a:rPr>
                  <a:t>) of “words” (stems, </a:t>
                </a:r>
                <a14:m>
                  <m:oMath xmlns:m="http://schemas.openxmlformats.org/officeDocument/2006/math">
                    <m:r>
                      <a:rPr lang="en-CA" i="1" dirty="0" smtClean="0">
                        <a:latin typeface="Cambria Math" panose="02040503050406030204" pitchFamily="18" charset="0"/>
                        <a:cs typeface="Helvetica" panose="020B0604020202020204" pitchFamily="34" charset="0"/>
                      </a:rPr>
                      <m:t>𝑛</m:t>
                    </m:r>
                  </m:oMath>
                </a14:m>
                <a:r>
                  <a:rPr lang="en-CA" dirty="0">
                    <a:cs typeface="Helvetica" panose="020B0604020202020204" pitchFamily="34" charset="0"/>
                  </a:rPr>
                  <a:t>-grams, sentences, etc.) is important. </a:t>
                </a:r>
              </a:p>
              <a:p>
                <a:pPr marL="0" indent="0" algn="just">
                  <a:lnSpc>
                    <a:spcPct val="100000"/>
                  </a:lnSpc>
                  <a:buNone/>
                </a:pPr>
                <a:endParaRPr lang="en-CA" sz="1000" dirty="0">
                  <a:cs typeface="Helvetica" panose="020B0604020202020204" pitchFamily="34" charset="0"/>
                </a:endParaRPr>
              </a:p>
              <a:p>
                <a:pPr marL="0" indent="0" algn="just">
                  <a:lnSpc>
                    <a:spcPct val="100000"/>
                  </a:lnSpc>
                  <a:buNone/>
                </a:pPr>
                <a:r>
                  <a:rPr lang="en-CA" dirty="0">
                    <a:cs typeface="Helvetica" panose="020B0604020202020204" pitchFamily="34" charset="0"/>
                  </a:rPr>
                  <a:t>Relative </a:t>
                </a:r>
                <a:r>
                  <a:rPr lang="en-CA" b="1" dirty="0">
                    <a:cs typeface="Helvetica" panose="020B0604020202020204" pitchFamily="34" charset="0"/>
                  </a:rPr>
                  <a:t>frequencies</a:t>
                </a:r>
                <a:r>
                  <a:rPr lang="en-CA" dirty="0">
                    <a:cs typeface="Helvetica" panose="020B0604020202020204" pitchFamily="34" charset="0"/>
                  </a:rPr>
                  <a:t> provide </a:t>
                </a:r>
                <a:r>
                  <a:rPr lang="en-CA" dirty="0" err="1">
                    <a:cs typeface="Helvetica" panose="020B0604020202020204" pitchFamily="34" charset="0"/>
                  </a:rPr>
                  <a:t>infor-mation</a:t>
                </a:r>
                <a:r>
                  <a:rPr lang="en-CA" dirty="0">
                    <a:cs typeface="Helvetica" panose="020B0604020202020204" pitchFamily="34" charset="0"/>
                  </a:rPr>
                  <a:t> (intent, theme, feeling, etc.) about the corpus. </a:t>
                </a:r>
              </a:p>
              <a:p>
                <a:pPr marL="0" indent="0" algn="just">
                  <a:lnSpc>
                    <a:spcPct val="100000"/>
                  </a:lnSpc>
                  <a:buNone/>
                </a:pPr>
                <a:endParaRPr lang="en-CA" sz="1000" dirty="0">
                  <a:cs typeface="Helvetica" panose="020B0604020202020204" pitchFamily="34" charset="0"/>
                </a:endParaRPr>
              </a:p>
              <a:p>
                <a:pPr marL="0" indent="0" algn="just">
                  <a:lnSpc>
                    <a:spcPct val="100000"/>
                  </a:lnSpc>
                  <a:buNone/>
                </a:pPr>
                <a:r>
                  <a:rPr lang="en-CA" dirty="0">
                    <a:cs typeface="Helvetica" panose="020B0604020202020204" pitchFamily="34" charset="0"/>
                  </a:rPr>
                  <a:t>The words </a:t>
                </a:r>
                <a:r>
                  <a:rPr lang="en-CA" b="1" dirty="0">
                    <a:cs typeface="Helvetica" panose="020B0604020202020204" pitchFamily="34" charset="0"/>
                  </a:rPr>
                  <a:t>themselves</a:t>
                </a:r>
                <a:r>
                  <a:rPr lang="en-CA" dirty="0">
                    <a:cs typeface="Helvetica" panose="020B0604020202020204" pitchFamily="34" charset="0"/>
                  </a:rPr>
                  <a:t> are attributes of the document.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81193" y="2180496"/>
                <a:ext cx="6626852" cy="4140767"/>
              </a:xfrm>
              <a:blipFill>
                <a:blip r:embed="rId3"/>
                <a:stretch>
                  <a:fillRect l="-1338" r="-1338"/>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xmlns="" id="{B3BF6EC7-FBE1-AA4D-924A-987D1006C4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6450" y="1825625"/>
            <a:ext cx="4705181" cy="3910263"/>
          </a:xfrm>
          <a:prstGeom prst="rect">
            <a:avLst/>
          </a:prstGeom>
        </p:spPr>
      </p:pic>
      <p:sp>
        <p:nvSpPr>
          <p:cNvPr id="7" name="Rectangle 6">
            <a:extLst>
              <a:ext uri="{FF2B5EF4-FFF2-40B4-BE49-F238E27FC236}">
                <a16:creationId xmlns:a16="http://schemas.microsoft.com/office/drawing/2014/main" xmlns="" id="{D6ADE053-2D90-F24D-AD3E-A463505920CF}"/>
              </a:ext>
            </a:extLst>
          </p:cNvPr>
          <p:cNvSpPr/>
          <p:nvPr/>
        </p:nvSpPr>
        <p:spPr>
          <a:xfrm>
            <a:off x="7958138" y="3672472"/>
            <a:ext cx="3750468" cy="1323439"/>
          </a:xfrm>
          <a:prstGeom prst="rect">
            <a:avLst/>
          </a:prstGeom>
          <a:solidFill>
            <a:schemeClr val="bg1"/>
          </a:solidFill>
        </p:spPr>
        <p:txBody>
          <a:bodyPr wrap="square">
            <a:spAutoFit/>
          </a:bodyPr>
          <a:lstStyle/>
          <a:p>
            <a:pPr algn="ctr"/>
            <a:r>
              <a:rPr lang="en-CA" sz="2000" dirty="0">
                <a:solidFill>
                  <a:schemeClr val="tx2"/>
                </a:solidFill>
                <a:latin typeface="Dagny OT" panose="020B0504020201020104" pitchFamily="34" charset="77"/>
                <a:cs typeface="Helvetica" panose="020B0604020202020204" pitchFamily="34" charset="0"/>
              </a:rPr>
              <a:t>‘s, 20, added, deflected, </a:t>
            </a:r>
            <a:r>
              <a:rPr lang="en-CA" sz="2000" dirty="0" err="1">
                <a:solidFill>
                  <a:schemeClr val="tx2"/>
                </a:solidFill>
                <a:latin typeface="Dagny OT" panose="020B0504020201020104" pitchFamily="34" charset="77"/>
                <a:cs typeface="Helvetica" panose="020B0604020202020204" pitchFamily="34" charset="0"/>
              </a:rPr>
              <a:t>Dzingel</a:t>
            </a:r>
            <a:r>
              <a:rPr lang="en-CA" sz="2000" dirty="0">
                <a:solidFill>
                  <a:schemeClr val="tx2"/>
                </a:solidFill>
                <a:latin typeface="Dagny OT" panose="020B0504020201020104" pitchFamily="34" charset="77"/>
                <a:cs typeface="Helvetica" panose="020B0604020202020204" pitchFamily="34" charset="0"/>
              </a:rPr>
              <a:t>, he, later, lead, Marc, </a:t>
            </a:r>
            <a:r>
              <a:rPr lang="en-CA" sz="2000" dirty="0" err="1">
                <a:solidFill>
                  <a:schemeClr val="tx2"/>
                </a:solidFill>
                <a:latin typeface="Dagny OT" panose="020B0504020201020104" pitchFamily="34" charset="77"/>
                <a:cs typeface="Helvetica" panose="020B0604020202020204" pitchFamily="34" charset="0"/>
              </a:rPr>
              <a:t>Methot</a:t>
            </a:r>
            <a:r>
              <a:rPr lang="en-CA" sz="2000" dirty="0">
                <a:solidFill>
                  <a:schemeClr val="tx2"/>
                </a:solidFill>
                <a:latin typeface="Dagny OT" panose="020B0504020201020104" pitchFamily="34" charset="77"/>
                <a:cs typeface="Helvetica" panose="020B0604020202020204" pitchFamily="34" charset="0"/>
              </a:rPr>
              <a:t>, point, seconds, shot, the, to, when</a:t>
            </a:r>
          </a:p>
        </p:txBody>
      </p:sp>
    </p:spTree>
    <p:extLst>
      <p:ext uri="{BB962C8B-B14F-4D97-AF65-F5344CB8AC3E}">
        <p14:creationId xmlns:p14="http://schemas.microsoft.com/office/powerpoint/2010/main" val="2748377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Processing</a:t>
            </a:r>
          </a:p>
        </p:txBody>
      </p:sp>
      <p:sp>
        <p:nvSpPr>
          <p:cNvPr id="3" name="Content Placeholder 2"/>
          <p:cNvSpPr>
            <a:spLocks noGrp="1"/>
          </p:cNvSpPr>
          <p:nvPr>
            <p:ph idx="1"/>
          </p:nvPr>
        </p:nvSpPr>
        <p:spPr/>
        <p:txBody>
          <a:bodyPr>
            <a:normAutofit/>
          </a:bodyPr>
          <a:lstStyle/>
          <a:p>
            <a:pPr marL="0" indent="0" algn="just">
              <a:lnSpc>
                <a:spcPct val="100000"/>
              </a:lnSpc>
              <a:buNone/>
            </a:pPr>
            <a:r>
              <a:rPr lang="en-US" dirty="0"/>
              <a:t>Text data requires extensive cleaning and processing.</a:t>
            </a:r>
          </a:p>
          <a:p>
            <a:pPr marL="0" indent="0" algn="just">
              <a:lnSpc>
                <a:spcPct val="100000"/>
              </a:lnSpc>
              <a:buNone/>
            </a:pPr>
            <a:endParaRPr lang="en-US" sz="500" dirty="0"/>
          </a:p>
          <a:p>
            <a:pPr marL="0" indent="0" algn="just">
              <a:lnSpc>
                <a:spcPct val="100000"/>
              </a:lnSpc>
              <a:buNone/>
            </a:pPr>
            <a:r>
              <a:rPr lang="en-US" dirty="0"/>
              <a:t>There are a number of challenges due to the nature of the data:</a:t>
            </a:r>
          </a:p>
          <a:p>
            <a:pPr lvl="1" algn="just">
              <a:lnSpc>
                <a:spcPct val="100000"/>
              </a:lnSpc>
              <a:buFont typeface="Wingdings" panose="05000000000000000000" pitchFamily="2" charset="2"/>
              <a:buChar char="§"/>
            </a:pPr>
            <a:r>
              <a:rPr lang="en-US" dirty="0"/>
              <a:t>what is an anomaly in the text?</a:t>
            </a:r>
          </a:p>
          <a:p>
            <a:pPr lvl="1" algn="just">
              <a:lnSpc>
                <a:spcPct val="100000"/>
              </a:lnSpc>
              <a:buFont typeface="Wingdings" panose="05000000000000000000" pitchFamily="2" charset="2"/>
              <a:buChar char="§"/>
            </a:pPr>
            <a:r>
              <a:rPr lang="en-US" dirty="0"/>
              <a:t>what is an outlier?</a:t>
            </a:r>
          </a:p>
          <a:p>
            <a:pPr lvl="1" algn="just">
              <a:lnSpc>
                <a:spcPct val="100000"/>
              </a:lnSpc>
              <a:buFont typeface="Wingdings" panose="05000000000000000000" pitchFamily="2" charset="2"/>
              <a:buChar char="§"/>
            </a:pPr>
            <a:r>
              <a:rPr lang="en-US" dirty="0"/>
              <a:t>are these concepts even definable?</a:t>
            </a:r>
          </a:p>
          <a:p>
            <a:pPr lvl="1" algn="just">
              <a:lnSpc>
                <a:spcPct val="100000"/>
              </a:lnSpc>
              <a:buFont typeface="Wingdings" panose="05000000000000000000" pitchFamily="2" charset="2"/>
              <a:buChar char="§"/>
            </a:pPr>
            <a:r>
              <a:rPr lang="en-US" dirty="0"/>
              <a:t>how do we deal with encoding errors?</a:t>
            </a:r>
          </a:p>
          <a:p>
            <a:pPr marL="0" indent="0">
              <a:lnSpc>
                <a:spcPct val="100000"/>
              </a:lnSpc>
              <a:buNone/>
            </a:pPr>
            <a:endParaRPr lang="en-US" sz="500" dirty="0"/>
          </a:p>
          <a:p>
            <a:pPr marL="0" indent="0">
              <a:lnSpc>
                <a:spcPct val="100000"/>
              </a:lnSpc>
              <a:buNone/>
            </a:pPr>
            <a:r>
              <a:rPr lang="en-US" dirty="0"/>
              <a:t>Spelling mistakes and typographical errors are difficult to catch in large documents, even with spell-checkers. </a:t>
            </a:r>
          </a:p>
        </p:txBody>
      </p:sp>
    </p:spTree>
    <p:extLst>
      <p:ext uri="{BB962C8B-B14F-4D97-AF65-F5344CB8AC3E}">
        <p14:creationId xmlns:p14="http://schemas.microsoft.com/office/powerpoint/2010/main" val="3432012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Processing</a:t>
            </a:r>
          </a:p>
        </p:txBody>
      </p:sp>
      <p:sp>
        <p:nvSpPr>
          <p:cNvPr id="3" name="Content Placeholder 2"/>
          <p:cNvSpPr>
            <a:spLocks noGrp="1"/>
          </p:cNvSpPr>
          <p:nvPr>
            <p:ph idx="1"/>
          </p:nvPr>
        </p:nvSpPr>
        <p:spPr/>
        <p:txBody>
          <a:bodyPr>
            <a:normAutofit/>
          </a:bodyPr>
          <a:lstStyle/>
          <a:p>
            <a:pPr marL="0" indent="0" algn="just">
              <a:lnSpc>
                <a:spcPct val="100000"/>
              </a:lnSpc>
              <a:buNone/>
            </a:pPr>
            <a:r>
              <a:rPr lang="en-US" dirty="0"/>
              <a:t>The process can be simplified to some extent with the help of </a:t>
            </a:r>
            <a:r>
              <a:rPr lang="en-US" b="1" dirty="0"/>
              <a:t>regular expressions </a:t>
            </a:r>
            <a:r>
              <a:rPr lang="en-US" dirty="0"/>
              <a:t>and </a:t>
            </a:r>
            <a:r>
              <a:rPr lang="en-US" b="1" dirty="0"/>
              <a:t>text pre-processing functions</a:t>
            </a:r>
            <a:r>
              <a:rPr lang="en-US" dirty="0"/>
              <a:t>.</a:t>
            </a:r>
            <a:endParaRPr lang="en-US" b="1" dirty="0"/>
          </a:p>
          <a:p>
            <a:pPr marL="0" indent="0" algn="just">
              <a:lnSpc>
                <a:spcPct val="100000"/>
              </a:lnSpc>
              <a:buNone/>
            </a:pPr>
            <a:endParaRPr lang="en-US" sz="500" dirty="0">
              <a:ea typeface="Helvetica Light" charset="0"/>
              <a:cs typeface="Helvetica Light" charset="0"/>
            </a:endParaRPr>
          </a:p>
          <a:p>
            <a:pPr marL="0" indent="0" algn="just">
              <a:lnSpc>
                <a:spcPct val="100000"/>
              </a:lnSpc>
              <a:buNone/>
            </a:pPr>
            <a:r>
              <a:rPr lang="en-CA" dirty="0">
                <a:ea typeface="Helvetica Light" charset="0"/>
                <a:cs typeface="Helvetica Light" charset="0"/>
              </a:rPr>
              <a:t>Specific pre-processing steps vary depending on the problem:</a:t>
            </a:r>
          </a:p>
          <a:p>
            <a:pPr lvl="1" algn="just">
              <a:lnSpc>
                <a:spcPct val="100000"/>
              </a:lnSpc>
              <a:buFont typeface="Wingdings" charset="2"/>
              <a:buChar char="§"/>
            </a:pPr>
            <a:r>
              <a:rPr lang="en-CA" i="1" dirty="0" err="1">
                <a:ea typeface="Helvetica Light" charset="0"/>
                <a:cs typeface="Helvetica Light" charset="0"/>
              </a:rPr>
              <a:t>tweetish</a:t>
            </a:r>
            <a:r>
              <a:rPr lang="en-CA" dirty="0">
                <a:ea typeface="Helvetica Light" charset="0"/>
                <a:cs typeface="Helvetica Light" charset="0"/>
              </a:rPr>
              <a:t> uses a different vocabulary than </a:t>
            </a:r>
            <a:r>
              <a:rPr lang="en-CA" i="1" dirty="0">
                <a:ea typeface="Helvetica Light" charset="0"/>
                <a:cs typeface="Helvetica Light" charset="0"/>
              </a:rPr>
              <a:t>legalese</a:t>
            </a:r>
          </a:p>
          <a:p>
            <a:pPr lvl="1" algn="just">
              <a:lnSpc>
                <a:spcPct val="100000"/>
              </a:lnSpc>
              <a:buFont typeface="Wingdings" charset="2"/>
              <a:buChar char="§"/>
            </a:pPr>
            <a:r>
              <a:rPr lang="en-CA" dirty="0">
                <a:ea typeface="Helvetica Light" charset="0"/>
                <a:cs typeface="Helvetica Light" charset="0"/>
              </a:rPr>
              <a:t>ditto for a child who’s learning to speak and a Ph.D. candidate</a:t>
            </a:r>
          </a:p>
          <a:p>
            <a:pPr marL="0" indent="0" algn="just">
              <a:lnSpc>
                <a:spcPct val="100000"/>
              </a:lnSpc>
              <a:buNone/>
            </a:pPr>
            <a:endParaRPr lang="en-CA" sz="500" dirty="0">
              <a:ea typeface="Helvetica Light" charset="0"/>
              <a:cs typeface="Helvetica Light" charset="0"/>
            </a:endParaRPr>
          </a:p>
          <a:p>
            <a:pPr marL="0" indent="0" algn="just">
              <a:lnSpc>
                <a:spcPct val="100000"/>
              </a:lnSpc>
              <a:buNone/>
            </a:pPr>
            <a:r>
              <a:rPr lang="en-CA" dirty="0">
                <a:ea typeface="Helvetica Light" charset="0"/>
                <a:cs typeface="Helvetica Light" charset="0"/>
              </a:rPr>
              <a:t>As is almost everything else related to text mining, the cleaning process is </a:t>
            </a:r>
            <a:r>
              <a:rPr lang="en-CA" b="1" dirty="0">
                <a:ea typeface="Helvetica Light" charset="0"/>
                <a:cs typeface="Helvetica Light" charset="0"/>
              </a:rPr>
              <a:t>strongly context-dependent</a:t>
            </a:r>
            <a:r>
              <a:rPr lang="en-CA" dirty="0">
                <a:ea typeface="Helvetica Light" charset="0"/>
                <a:cs typeface="Helvetica Light" charset="0"/>
              </a:rPr>
              <a:t>.</a:t>
            </a:r>
          </a:p>
          <a:p>
            <a:pPr marL="0" indent="0" algn="just">
              <a:lnSpc>
                <a:spcPct val="100000"/>
              </a:lnSpc>
              <a:buNone/>
            </a:pPr>
            <a:endParaRPr lang="en-CA" sz="500" dirty="0">
              <a:ea typeface="Helvetica Light" charset="0"/>
              <a:cs typeface="Helvetica Light" charset="0"/>
            </a:endParaRPr>
          </a:p>
          <a:p>
            <a:pPr marL="0" indent="0" algn="just">
              <a:lnSpc>
                <a:spcPct val="100000"/>
              </a:lnSpc>
              <a:buNone/>
            </a:pPr>
            <a:r>
              <a:rPr lang="en-CA" dirty="0">
                <a:ea typeface="Helvetica Light" charset="0"/>
                <a:cs typeface="Helvetica Light" charset="0"/>
              </a:rPr>
              <a:t>Note that the order of pre-processing tasks can affect results.</a:t>
            </a:r>
          </a:p>
        </p:txBody>
      </p:sp>
    </p:spTree>
    <p:extLst>
      <p:ext uri="{BB962C8B-B14F-4D97-AF65-F5344CB8AC3E}">
        <p14:creationId xmlns:p14="http://schemas.microsoft.com/office/powerpoint/2010/main" val="436729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FD0144C-4E31-894A-A440-595ADD32ADD6}"/>
              </a:ext>
            </a:extLst>
          </p:cNvPr>
          <p:cNvSpPr>
            <a:spLocks noGrp="1"/>
          </p:cNvSpPr>
          <p:nvPr>
            <p:ph type="title"/>
          </p:nvPr>
        </p:nvSpPr>
        <p:spPr/>
        <p:txBody>
          <a:bodyPr/>
          <a:lstStyle/>
          <a:p>
            <a:r>
              <a:rPr lang="en-US" dirty="0"/>
              <a:t>TEXT PROCESSING</a:t>
            </a:r>
          </a:p>
        </p:txBody>
      </p:sp>
      <p:sp>
        <p:nvSpPr>
          <p:cNvPr id="3" name="Content Placeholder 2"/>
          <p:cNvSpPr>
            <a:spLocks noGrp="1"/>
          </p:cNvSpPr>
          <p:nvPr>
            <p:ph idx="1"/>
          </p:nvPr>
        </p:nvSpPr>
        <p:spPr/>
        <p:txBody>
          <a:bodyPr/>
          <a:lstStyle/>
          <a:p>
            <a:pPr algn="ctr"/>
            <a:r>
              <a:rPr lang="en-CA" dirty="0">
                <a:cs typeface="Helvetica" panose="020B0604020202020204" pitchFamily="34" charset="0"/>
              </a:rPr>
              <a:t>“</a:t>
            </a:r>
            <a:r>
              <a:rPr lang="en-CA" dirty="0" err="1">
                <a:cs typeface="Helvetica" panose="020B0604020202020204" pitchFamily="34" charset="0"/>
              </a:rPr>
              <a:t>Dzingel</a:t>
            </a:r>
            <a:r>
              <a:rPr lang="en-CA" dirty="0">
                <a:cs typeface="Helvetica" panose="020B0604020202020204" pitchFamily="34" charset="0"/>
              </a:rPr>
              <a:t> added lead deflected </a:t>
            </a:r>
            <a:br>
              <a:rPr lang="en-CA" dirty="0">
                <a:cs typeface="Helvetica" panose="020B0604020202020204" pitchFamily="34" charset="0"/>
              </a:rPr>
            </a:br>
            <a:r>
              <a:rPr lang="en-CA" dirty="0">
                <a:cs typeface="Helvetica" panose="020B0604020202020204" pitchFamily="34" charset="0"/>
              </a:rPr>
              <a:t>Marc </a:t>
            </a:r>
            <a:r>
              <a:rPr lang="en-CA" dirty="0" err="1">
                <a:cs typeface="Helvetica" panose="020B0604020202020204" pitchFamily="34" charset="0"/>
              </a:rPr>
              <a:t>Methot</a:t>
            </a:r>
            <a:r>
              <a:rPr lang="en-CA" dirty="0">
                <a:cs typeface="Helvetica" panose="020B0604020202020204" pitchFamily="34" charset="0"/>
              </a:rPr>
              <a:t> point shot twenty seconds later</a:t>
            </a:r>
            <a:r>
              <a:rPr lang="en-US" dirty="0">
                <a:latin typeface="Helvetica Light"/>
              </a:rPr>
              <a:t>”</a:t>
            </a:r>
          </a:p>
          <a:p>
            <a:pPr algn="ctr"/>
            <a:r>
              <a:rPr lang="en-US" dirty="0"/>
              <a:t>______________________________</a:t>
            </a:r>
          </a:p>
          <a:p>
            <a:pPr algn="ctr"/>
            <a:endParaRPr lang="en-US" dirty="0">
              <a:latin typeface="Helvetica Light"/>
            </a:endParaRPr>
          </a:p>
          <a:p>
            <a:pPr marL="0" indent="0" algn="ctr">
              <a:buNone/>
            </a:pPr>
            <a:r>
              <a:rPr lang="en-US" dirty="0"/>
              <a:t>added, deflected, </a:t>
            </a:r>
            <a:r>
              <a:rPr lang="en-US" dirty="0" err="1"/>
              <a:t>Dzingel</a:t>
            </a:r>
            <a:r>
              <a:rPr lang="en-US" dirty="0"/>
              <a:t>, later, lead, Marc, </a:t>
            </a:r>
            <a:r>
              <a:rPr lang="en-US" dirty="0" err="1"/>
              <a:t>Methot</a:t>
            </a:r>
            <a:r>
              <a:rPr lang="en-US" dirty="0"/>
              <a:t>, point, seconds, shot, twenty</a:t>
            </a:r>
          </a:p>
        </p:txBody>
      </p:sp>
    </p:spTree>
    <p:extLst>
      <p:ext uri="{BB962C8B-B14F-4D97-AF65-F5344CB8AC3E}">
        <p14:creationId xmlns:p14="http://schemas.microsoft.com/office/powerpoint/2010/main" val="2847226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Processing – OPTIONS </a:t>
            </a:r>
          </a:p>
        </p:txBody>
      </p:sp>
      <p:sp>
        <p:nvSpPr>
          <p:cNvPr id="3" name="Content Placeholder 2"/>
          <p:cNvSpPr>
            <a:spLocks noGrp="1"/>
          </p:cNvSpPr>
          <p:nvPr>
            <p:ph idx="1"/>
          </p:nvPr>
        </p:nvSpPr>
        <p:spPr/>
        <p:txBody>
          <a:bodyPr>
            <a:normAutofit/>
          </a:bodyPr>
          <a:lstStyle/>
          <a:p>
            <a:pPr marL="0" indent="0">
              <a:buNone/>
            </a:pPr>
            <a:r>
              <a:rPr lang="en-US" dirty="0">
                <a:latin typeface="Helvetica Light"/>
              </a:rPr>
              <a:t>Convert all letters to </a:t>
            </a:r>
            <a:r>
              <a:rPr lang="en-US" b="1" dirty="0">
                <a:latin typeface="Helvetica" pitchFamily="2" charset="0"/>
              </a:rPr>
              <a:t>lower case </a:t>
            </a:r>
            <a:r>
              <a:rPr lang="en-US" dirty="0">
                <a:latin typeface="Helvetica Light"/>
              </a:rPr>
              <a:t>(avoid when seeking names)</a:t>
            </a:r>
          </a:p>
          <a:p>
            <a:pPr marL="0" indent="0">
              <a:buNone/>
            </a:pPr>
            <a:endParaRPr lang="en-CA" sz="500" dirty="0">
              <a:latin typeface="Helvetica Light"/>
            </a:endParaRPr>
          </a:p>
          <a:p>
            <a:pPr marL="0" indent="0">
              <a:buNone/>
            </a:pPr>
            <a:r>
              <a:rPr lang="en-CA" dirty="0">
                <a:latin typeface="Helvetica Light"/>
              </a:rPr>
              <a:t>Remove all</a:t>
            </a:r>
            <a:r>
              <a:rPr lang="en-CA" b="1" dirty="0">
                <a:latin typeface="Helvetica Light"/>
              </a:rPr>
              <a:t> </a:t>
            </a:r>
            <a:r>
              <a:rPr lang="en-CA" b="1" dirty="0">
                <a:latin typeface="Helvetica" pitchFamily="2" charset="0"/>
              </a:rPr>
              <a:t>punctuation</a:t>
            </a:r>
            <a:r>
              <a:rPr lang="en-CA" b="1" dirty="0">
                <a:latin typeface="Helvetica Light"/>
              </a:rPr>
              <a:t> </a:t>
            </a:r>
            <a:r>
              <a:rPr lang="en-CA" dirty="0">
                <a:latin typeface="Helvetica Light"/>
              </a:rPr>
              <a:t>marks (avoid if seeking </a:t>
            </a:r>
            <a:r>
              <a:rPr lang="en-CA" dirty="0" err="1">
                <a:latin typeface="Helvetica Light"/>
              </a:rPr>
              <a:t>emojis</a:t>
            </a:r>
            <a:r>
              <a:rPr lang="en-CA" dirty="0">
                <a:latin typeface="Helvetica Light"/>
              </a:rPr>
              <a:t>)</a:t>
            </a:r>
          </a:p>
          <a:p>
            <a:pPr marL="0" indent="0">
              <a:buNone/>
            </a:pPr>
            <a:endParaRPr lang="en-US" sz="500" dirty="0">
              <a:latin typeface="Helvetica Light"/>
            </a:endParaRPr>
          </a:p>
          <a:p>
            <a:pPr marL="0" indent="0">
              <a:buNone/>
            </a:pPr>
            <a:r>
              <a:rPr lang="en-US" dirty="0">
                <a:latin typeface="Helvetica Light"/>
              </a:rPr>
              <a:t>Remove all </a:t>
            </a:r>
            <a:r>
              <a:rPr lang="en-US" b="1" dirty="0">
                <a:latin typeface="Helvetica" pitchFamily="2" charset="0"/>
              </a:rPr>
              <a:t>numerals</a:t>
            </a:r>
            <a:r>
              <a:rPr lang="en-US" dirty="0">
                <a:latin typeface="Helvetica Light"/>
              </a:rPr>
              <a:t> (avoid when mining for quantities)</a:t>
            </a:r>
          </a:p>
          <a:p>
            <a:endParaRPr lang="en-CA" sz="500" dirty="0">
              <a:latin typeface="Helvetica Light"/>
            </a:endParaRPr>
          </a:p>
          <a:p>
            <a:r>
              <a:rPr lang="en-CA" dirty="0">
                <a:latin typeface="Helvetica Light"/>
              </a:rPr>
              <a:t>Remove all extraneous </a:t>
            </a:r>
            <a:r>
              <a:rPr lang="en-CA" b="1" dirty="0">
                <a:latin typeface="Helvetica" pitchFamily="2" charset="0"/>
              </a:rPr>
              <a:t>white space</a:t>
            </a:r>
          </a:p>
          <a:p>
            <a:endParaRPr lang="en-CA" sz="500" dirty="0">
              <a:latin typeface="Helvetica Light"/>
            </a:endParaRPr>
          </a:p>
          <a:p>
            <a:r>
              <a:rPr lang="en-CA" dirty="0">
                <a:latin typeface="Helvetica Light"/>
              </a:rPr>
              <a:t>Remove characters within </a:t>
            </a:r>
            <a:r>
              <a:rPr lang="en-CA" b="1" dirty="0">
                <a:latin typeface="Helvetica" pitchFamily="2" charset="0"/>
              </a:rPr>
              <a:t>brackets</a:t>
            </a:r>
            <a:r>
              <a:rPr lang="en-CA" dirty="0">
                <a:latin typeface="Helvetica Light"/>
              </a:rPr>
              <a:t> (avoid if seeking tags)</a:t>
            </a:r>
          </a:p>
          <a:p>
            <a:endParaRPr lang="en-CA" sz="500" dirty="0">
              <a:latin typeface="Helvetica Light"/>
            </a:endParaRPr>
          </a:p>
          <a:p>
            <a:r>
              <a:rPr lang="en-CA" dirty="0">
                <a:latin typeface="Helvetica Light"/>
              </a:rPr>
              <a:t>Replace all </a:t>
            </a:r>
            <a:r>
              <a:rPr lang="en-CA" b="1" dirty="0">
                <a:latin typeface="Helvetica" pitchFamily="2" charset="0"/>
              </a:rPr>
              <a:t>numerals with words</a:t>
            </a:r>
            <a:endParaRPr lang="en-US" b="1" dirty="0">
              <a:latin typeface="Helvetica" pitchFamily="2" charset="0"/>
            </a:endParaRPr>
          </a:p>
        </p:txBody>
      </p:sp>
    </p:spTree>
    <p:extLst>
      <p:ext uri="{BB962C8B-B14F-4D97-AF65-F5344CB8AC3E}">
        <p14:creationId xmlns:p14="http://schemas.microsoft.com/office/powerpoint/2010/main" val="374721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Processing – OPTIONS </a:t>
            </a:r>
          </a:p>
        </p:txBody>
      </p:sp>
      <p:sp>
        <p:nvSpPr>
          <p:cNvPr id="3" name="Content Placeholder 2"/>
          <p:cNvSpPr>
            <a:spLocks noGrp="1"/>
          </p:cNvSpPr>
          <p:nvPr>
            <p:ph idx="1"/>
          </p:nvPr>
        </p:nvSpPr>
        <p:spPr>
          <a:xfrm>
            <a:off x="581192" y="2180496"/>
            <a:ext cx="11610808" cy="4140767"/>
          </a:xfrm>
        </p:spPr>
        <p:txBody>
          <a:bodyPr>
            <a:normAutofit/>
          </a:bodyPr>
          <a:lstStyle/>
          <a:p>
            <a:pPr marL="0" indent="0">
              <a:buNone/>
            </a:pPr>
            <a:r>
              <a:rPr lang="en-CA" dirty="0"/>
              <a:t>Replace </a:t>
            </a:r>
            <a:r>
              <a:rPr lang="en-CA" b="1" dirty="0"/>
              <a:t>abbreviations  </a:t>
            </a:r>
          </a:p>
          <a:p>
            <a:pPr marL="0" indent="0">
              <a:buNone/>
            </a:pPr>
            <a:endParaRPr lang="en-CA" sz="500" dirty="0"/>
          </a:p>
          <a:p>
            <a:pPr marL="0" indent="0">
              <a:buNone/>
            </a:pPr>
            <a:r>
              <a:rPr lang="en-CA" dirty="0"/>
              <a:t>Replace </a:t>
            </a:r>
            <a:r>
              <a:rPr lang="en-CA" b="1" dirty="0"/>
              <a:t>contractions </a:t>
            </a:r>
            <a:r>
              <a:rPr lang="en-CA" dirty="0"/>
              <a:t>(avoid if seeking non-formal speech)</a:t>
            </a:r>
            <a:endParaRPr lang="en-US" dirty="0"/>
          </a:p>
          <a:p>
            <a:pPr marL="0" indent="0">
              <a:buNone/>
            </a:pPr>
            <a:endParaRPr lang="en-US" sz="500" dirty="0"/>
          </a:p>
          <a:p>
            <a:pPr marL="0" indent="0">
              <a:buNone/>
            </a:pPr>
            <a:r>
              <a:rPr lang="en-US" dirty="0"/>
              <a:t>Replace all </a:t>
            </a:r>
            <a:r>
              <a:rPr lang="en-US" b="1" dirty="0"/>
              <a:t>symbols with words</a:t>
            </a:r>
          </a:p>
          <a:p>
            <a:endParaRPr lang="en-CA" sz="500" dirty="0"/>
          </a:p>
          <a:p>
            <a:r>
              <a:rPr lang="en-CA" dirty="0"/>
              <a:t>Remove </a:t>
            </a:r>
            <a:r>
              <a:rPr lang="en-CA" b="1" dirty="0"/>
              <a:t>stop words </a:t>
            </a:r>
            <a:r>
              <a:rPr lang="en-CA" dirty="0"/>
              <a:t>and</a:t>
            </a:r>
            <a:r>
              <a:rPr lang="en-CA" b="1" dirty="0"/>
              <a:t> uninformative words </a:t>
            </a:r>
            <a:r>
              <a:rPr lang="en-CA" dirty="0"/>
              <a:t>(language-, era- and context-dependent)</a:t>
            </a:r>
          </a:p>
          <a:p>
            <a:endParaRPr lang="en-CA" sz="500" dirty="0"/>
          </a:p>
          <a:p>
            <a:r>
              <a:rPr lang="en-CA" b="1" dirty="0"/>
              <a:t>Stem words </a:t>
            </a:r>
            <a:r>
              <a:rPr lang="en-CA" dirty="0"/>
              <a:t>and </a:t>
            </a:r>
            <a:r>
              <a:rPr lang="en-CA" b="1" dirty="0"/>
              <a:t>complete stems </a:t>
            </a:r>
            <a:r>
              <a:rPr lang="en-CA" dirty="0"/>
              <a:t>to remove empty variation</a:t>
            </a:r>
          </a:p>
          <a:p>
            <a:pPr lvl="1">
              <a:buFont typeface="Wingdings" charset="2"/>
              <a:buChar char="§"/>
            </a:pPr>
            <a:r>
              <a:rPr lang="en-CA" dirty="0"/>
              <a:t>“sleepiness”, “sleeping”, “sleeps”, “slept” convey the meaning of “sleep”</a:t>
            </a:r>
          </a:p>
          <a:p>
            <a:pPr lvl="1">
              <a:buFont typeface="Wingdings" charset="2"/>
              <a:buChar char="§"/>
            </a:pPr>
            <a:r>
              <a:rPr lang="en-CA" dirty="0"/>
              <a:t>in “operations research”, “operating systems” and “operative dentistry”, the stem “</a:t>
            </a:r>
            <a:r>
              <a:rPr lang="en-CA" dirty="0" err="1"/>
              <a:t>operati</a:t>
            </a:r>
            <a:r>
              <a:rPr lang="en-CA" dirty="0"/>
              <a:t>” </a:t>
            </a:r>
            <a:br>
              <a:rPr lang="en-CA" dirty="0"/>
            </a:br>
            <a:r>
              <a:rPr lang="en-CA" dirty="0"/>
              <a:t>needs to stand it for</a:t>
            </a:r>
            <a:r>
              <a:rPr lang="en-CA" b="1" dirty="0"/>
              <a:t> different meanings</a:t>
            </a:r>
            <a:endParaRPr lang="en-US" b="1" dirty="0"/>
          </a:p>
        </p:txBody>
      </p:sp>
    </p:spTree>
    <p:extLst>
      <p:ext uri="{BB962C8B-B14F-4D97-AF65-F5344CB8AC3E}">
        <p14:creationId xmlns:p14="http://schemas.microsoft.com/office/powerpoint/2010/main" val="3890512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845B44-5EB7-204A-BDE8-B6B8E43224BD}"/>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xmlns="" id="{BA6B80CD-E471-A448-A50F-D9DE9E276D4A}"/>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814979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Processing</a:t>
            </a:r>
          </a:p>
        </p:txBody>
      </p:sp>
      <p:sp>
        <p:nvSpPr>
          <p:cNvPr id="3" name="Content Placeholder 2"/>
          <p:cNvSpPr>
            <a:spLocks noGrp="1"/>
          </p:cNvSpPr>
          <p:nvPr>
            <p:ph idx="1"/>
          </p:nvPr>
        </p:nvSpPr>
        <p:spPr>
          <a:xfrm>
            <a:off x="581192" y="2180497"/>
            <a:ext cx="11029615" cy="2691541"/>
          </a:xfrm>
        </p:spPr>
        <p:txBody>
          <a:bodyPr>
            <a:normAutofit lnSpcReduction="10000"/>
          </a:bodyPr>
          <a:lstStyle/>
          <a:p>
            <a:pPr marL="0" indent="0">
              <a:lnSpc>
                <a:spcPct val="110000"/>
              </a:lnSpc>
              <a:buNone/>
            </a:pPr>
            <a:r>
              <a:rPr lang="en-US" b="1" dirty="0"/>
              <a:t>Phonetic accent representation</a:t>
            </a:r>
            <a:br>
              <a:rPr lang="en-US" b="1" dirty="0"/>
            </a:br>
            <a:r>
              <a:rPr lang="en-US" sz="2400" b="1" dirty="0"/>
              <a:t>    </a:t>
            </a:r>
            <a:r>
              <a:rPr lang="en-US" sz="2400" i="1" dirty="0" err="1"/>
              <a:t>ya</a:t>
            </a:r>
            <a:r>
              <a:rPr lang="en-US" sz="2400" i="1" dirty="0"/>
              <a:t> new </a:t>
            </a:r>
            <a:r>
              <a:rPr lang="en-US" sz="2400" i="1" dirty="0" err="1"/>
              <a:t>cah’s</a:t>
            </a:r>
            <a:r>
              <a:rPr lang="en-US" sz="2400" i="1" dirty="0"/>
              <a:t> wicked </a:t>
            </a:r>
            <a:r>
              <a:rPr lang="en-US" sz="2400" i="1" dirty="0" err="1"/>
              <a:t>pissa</a:t>
            </a:r>
            <a:r>
              <a:rPr lang="en-US" sz="2400" i="1" dirty="0"/>
              <a:t>!</a:t>
            </a:r>
          </a:p>
          <a:p>
            <a:pPr marL="0" indent="0">
              <a:lnSpc>
                <a:spcPct val="110000"/>
              </a:lnSpc>
              <a:buNone/>
            </a:pPr>
            <a:r>
              <a:rPr lang="en-US" b="1" dirty="0"/>
              <a:t>Neologisms and portmanteaus</a:t>
            </a:r>
            <a:r>
              <a:rPr lang="en-US" sz="2400" b="1" dirty="0"/>
              <a:t/>
            </a:r>
            <a:br>
              <a:rPr lang="en-US" sz="2400" b="1" dirty="0"/>
            </a:br>
            <a:r>
              <a:rPr lang="en-US" sz="2400" b="1" dirty="0"/>
              <a:t>    </a:t>
            </a:r>
            <a:r>
              <a:rPr lang="en-US" sz="2400" i="1" dirty="0"/>
              <a:t>I’m planning </a:t>
            </a:r>
            <a:r>
              <a:rPr lang="en-US" sz="2400" i="1" dirty="0" err="1"/>
              <a:t>prevenge</a:t>
            </a:r>
            <a:r>
              <a:rPr lang="en-US" sz="2400" i="1" dirty="0"/>
              <a:t>?</a:t>
            </a:r>
          </a:p>
          <a:p>
            <a:pPr marL="0" indent="0">
              <a:lnSpc>
                <a:spcPct val="110000"/>
              </a:lnSpc>
              <a:buNone/>
            </a:pPr>
            <a:r>
              <a:rPr lang="en-US" b="1" dirty="0"/>
              <a:t>Poor translations/foreign words</a:t>
            </a:r>
          </a:p>
          <a:p>
            <a:pPr marL="0" indent="0">
              <a:lnSpc>
                <a:spcPct val="110000"/>
              </a:lnSpc>
              <a:buNone/>
            </a:pPr>
            <a:r>
              <a:rPr lang="en-US" b="1" dirty="0"/>
              <a:t>Puns and play-on-words</a:t>
            </a:r>
          </a:p>
        </p:txBody>
      </p:sp>
      <p:sp>
        <p:nvSpPr>
          <p:cNvPr id="6" name="Content Placeholder 2">
            <a:extLst>
              <a:ext uri="{FF2B5EF4-FFF2-40B4-BE49-F238E27FC236}">
                <a16:creationId xmlns:a16="http://schemas.microsoft.com/office/drawing/2014/main" xmlns="" id="{282DE2AE-A73E-B649-AE52-35F4CFA91CF0}"/>
              </a:ext>
            </a:extLst>
          </p:cNvPr>
          <p:cNvSpPr txBox="1">
            <a:spLocks/>
          </p:cNvSpPr>
          <p:nvPr/>
        </p:nvSpPr>
        <p:spPr>
          <a:xfrm>
            <a:off x="5929689" y="2180497"/>
            <a:ext cx="5598695" cy="339483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Helvetica Ligh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Helvetica Ligh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Helvetica Ligh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Ligh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Ligh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400" b="1" dirty="0">
                <a:solidFill>
                  <a:schemeClr val="tx2"/>
                </a:solidFill>
                <a:latin typeface="Dagny OT" panose="020B0504020201020104" pitchFamily="34" charset="77"/>
              </a:rPr>
              <a:t>Mark-up, tags, and uninformative text</a:t>
            </a:r>
            <a:br>
              <a:rPr lang="en-US" sz="2400" b="1" dirty="0">
                <a:solidFill>
                  <a:schemeClr val="tx2"/>
                </a:solidFill>
                <a:latin typeface="Dagny OT" panose="020B0504020201020104" pitchFamily="34" charset="77"/>
              </a:rPr>
            </a:br>
            <a:r>
              <a:rPr lang="en-US" sz="2400" b="1" dirty="0">
                <a:solidFill>
                  <a:schemeClr val="tx2"/>
                </a:solidFill>
                <a:latin typeface="Dagny OT" panose="020B0504020201020104" pitchFamily="34" charset="77"/>
              </a:rPr>
              <a:t>    </a:t>
            </a:r>
            <a:r>
              <a:rPr lang="en-US" sz="2400" i="1" dirty="0">
                <a:solidFill>
                  <a:schemeClr val="tx2"/>
                </a:solidFill>
                <a:latin typeface="Dagny OT" panose="020B0504020201020104" pitchFamily="34" charset="77"/>
              </a:rPr>
              <a:t>&lt;b&gt;; </a:t>
            </a:r>
            <a:r>
              <a:rPr lang="en-US" sz="2400" dirty="0">
                <a:solidFill>
                  <a:schemeClr val="tx2"/>
                </a:solidFill>
                <a:latin typeface="Dagny OT" panose="020B0504020201020104" pitchFamily="34" charset="77"/>
              </a:rPr>
              <a:t>\</a:t>
            </a:r>
            <a:r>
              <a:rPr lang="en-US" sz="2400" i="1" dirty="0" err="1">
                <a:solidFill>
                  <a:schemeClr val="tx2"/>
                </a:solidFill>
                <a:latin typeface="Dagny OT" panose="020B0504020201020104" pitchFamily="34" charset="77"/>
              </a:rPr>
              <a:t>includegraphics</a:t>
            </a:r>
            <a:r>
              <a:rPr lang="en-US" sz="2400" i="1" dirty="0">
                <a:solidFill>
                  <a:schemeClr val="tx2"/>
                </a:solidFill>
                <a:latin typeface="Dagny OT" panose="020B0504020201020104" pitchFamily="34" charset="77"/>
              </a:rPr>
              <a:t>; ISBN blurb</a:t>
            </a:r>
          </a:p>
          <a:p>
            <a:pPr>
              <a:lnSpc>
                <a:spcPct val="100000"/>
              </a:lnSpc>
            </a:pPr>
            <a:r>
              <a:rPr lang="en-US" sz="2400" b="1" dirty="0">
                <a:solidFill>
                  <a:schemeClr val="tx2"/>
                </a:solidFill>
                <a:latin typeface="Dagny OT" panose="020B0504020201020104" pitchFamily="34" charset="77"/>
              </a:rPr>
              <a:t>Specialized vocabulary</a:t>
            </a:r>
            <a:br>
              <a:rPr lang="en-US" sz="2400" b="1" dirty="0">
                <a:solidFill>
                  <a:schemeClr val="tx2"/>
                </a:solidFill>
                <a:latin typeface="Dagny OT" panose="020B0504020201020104" pitchFamily="34" charset="77"/>
              </a:rPr>
            </a:br>
            <a:r>
              <a:rPr lang="en-US" sz="2400" b="1" dirty="0">
                <a:solidFill>
                  <a:schemeClr val="tx2"/>
                </a:solidFill>
                <a:latin typeface="Dagny OT" panose="020B0504020201020104" pitchFamily="34" charset="77"/>
              </a:rPr>
              <a:t>    </a:t>
            </a:r>
            <a:r>
              <a:rPr lang="en-US" sz="2400" i="1" dirty="0" err="1">
                <a:solidFill>
                  <a:schemeClr val="tx2"/>
                </a:solidFill>
                <a:latin typeface="Dagny OT" panose="020B0504020201020104" pitchFamily="34" charset="77"/>
              </a:rPr>
              <a:t>clopen</a:t>
            </a:r>
            <a:r>
              <a:rPr lang="en-US" sz="2400" i="1" dirty="0">
                <a:solidFill>
                  <a:schemeClr val="tx2"/>
                </a:solidFill>
                <a:latin typeface="Dagny OT" panose="020B0504020201020104" pitchFamily="34" charset="77"/>
              </a:rPr>
              <a:t>; </a:t>
            </a:r>
            <a:r>
              <a:rPr lang="en-US" sz="2400" i="1" dirty="0" err="1">
                <a:solidFill>
                  <a:schemeClr val="tx2"/>
                </a:solidFill>
                <a:latin typeface="Dagny OT" panose="020B0504020201020104" pitchFamily="34" charset="77"/>
              </a:rPr>
              <a:t>poset</a:t>
            </a:r>
            <a:r>
              <a:rPr lang="en-US" sz="2400" i="1" dirty="0">
                <a:solidFill>
                  <a:schemeClr val="tx2"/>
                </a:solidFill>
                <a:latin typeface="Dagny OT" panose="020B0504020201020104" pitchFamily="34" charset="77"/>
              </a:rPr>
              <a:t>; retro </a:t>
            </a:r>
            <a:r>
              <a:rPr lang="en-US" sz="2400" i="1" dirty="0" err="1">
                <a:solidFill>
                  <a:schemeClr val="tx2"/>
                </a:solidFill>
                <a:latin typeface="Dagny OT" panose="020B0504020201020104" pitchFamily="34" charset="77"/>
              </a:rPr>
              <a:t>encabulator</a:t>
            </a:r>
            <a:endParaRPr lang="en-US" sz="2400" i="1" dirty="0">
              <a:solidFill>
                <a:schemeClr val="tx2"/>
              </a:solidFill>
              <a:latin typeface="Dagny OT" panose="020B0504020201020104" pitchFamily="34" charset="77"/>
            </a:endParaRPr>
          </a:p>
          <a:p>
            <a:pPr>
              <a:lnSpc>
                <a:spcPct val="100000"/>
              </a:lnSpc>
            </a:pPr>
            <a:r>
              <a:rPr lang="en-US" sz="2400" b="1" dirty="0">
                <a:solidFill>
                  <a:schemeClr val="tx2"/>
                </a:solidFill>
                <a:latin typeface="Dagny OT" panose="020B0504020201020104" pitchFamily="34" charset="77"/>
              </a:rPr>
              <a:t>Fictional names and places</a:t>
            </a:r>
            <a:br>
              <a:rPr lang="en-US" sz="2400" b="1" dirty="0">
                <a:solidFill>
                  <a:schemeClr val="tx2"/>
                </a:solidFill>
                <a:latin typeface="Dagny OT" panose="020B0504020201020104" pitchFamily="34" charset="77"/>
              </a:rPr>
            </a:br>
            <a:r>
              <a:rPr lang="en-US" sz="2400" b="1" dirty="0">
                <a:solidFill>
                  <a:schemeClr val="tx2"/>
                </a:solidFill>
                <a:latin typeface="Dagny OT" panose="020B0504020201020104" pitchFamily="34" charset="77"/>
              </a:rPr>
              <a:t>    </a:t>
            </a:r>
            <a:r>
              <a:rPr lang="en-US" sz="2400" i="1" dirty="0" err="1">
                <a:solidFill>
                  <a:schemeClr val="tx2"/>
                </a:solidFill>
                <a:latin typeface="Dagny OT" panose="020B0504020201020104" pitchFamily="34" charset="77"/>
              </a:rPr>
              <a:t>Qo’noS</a:t>
            </a:r>
            <a:r>
              <a:rPr lang="en-US" sz="2400" i="1" dirty="0">
                <a:solidFill>
                  <a:schemeClr val="tx2"/>
                </a:solidFill>
                <a:latin typeface="Dagny OT" panose="020B0504020201020104" pitchFamily="34" charset="77"/>
              </a:rPr>
              <a:t>; Kilgore Trout</a:t>
            </a:r>
            <a:endParaRPr lang="en-US" sz="2400" dirty="0">
              <a:solidFill>
                <a:schemeClr val="tx2"/>
              </a:solidFill>
              <a:latin typeface="Dagny OT" panose="020B0504020201020104" pitchFamily="34" charset="77"/>
            </a:endParaRPr>
          </a:p>
          <a:p>
            <a:pPr>
              <a:lnSpc>
                <a:spcPct val="100000"/>
              </a:lnSpc>
            </a:pPr>
            <a:r>
              <a:rPr lang="en-US" sz="2400" b="1" dirty="0">
                <a:solidFill>
                  <a:schemeClr val="tx2"/>
                </a:solidFill>
                <a:latin typeface="Dagny OT" panose="020B0504020201020104" pitchFamily="34" charset="77"/>
              </a:rPr>
              <a:t>Slang and curses</a:t>
            </a:r>
            <a:br>
              <a:rPr lang="en-US" sz="2400" b="1" dirty="0">
                <a:solidFill>
                  <a:schemeClr val="tx2"/>
                </a:solidFill>
                <a:latin typeface="Dagny OT" panose="020B0504020201020104" pitchFamily="34" charset="77"/>
              </a:rPr>
            </a:br>
            <a:r>
              <a:rPr lang="en-US" sz="2400" b="1" dirty="0">
                <a:solidFill>
                  <a:schemeClr val="tx2"/>
                </a:solidFill>
                <a:latin typeface="Dagny OT" panose="020B0504020201020104" pitchFamily="34" charset="77"/>
              </a:rPr>
              <a:t>    </a:t>
            </a:r>
            <a:r>
              <a:rPr lang="en-US" sz="2400" i="1" dirty="0" err="1">
                <a:solidFill>
                  <a:schemeClr val="tx2"/>
                </a:solidFill>
                <a:latin typeface="Dagny OT" panose="020B0504020201020104" pitchFamily="34" charset="77"/>
              </a:rPr>
              <a:t>skengfire</a:t>
            </a:r>
            <a:r>
              <a:rPr lang="en-US" sz="2400" i="1" dirty="0">
                <a:solidFill>
                  <a:schemeClr val="tx2"/>
                </a:solidFill>
                <a:latin typeface="Dagny OT" panose="020B0504020201020104" pitchFamily="34" charset="77"/>
              </a:rPr>
              <a:t>; #$&amp;#!</a:t>
            </a:r>
            <a:endParaRPr lang="en-US" sz="2400" dirty="0">
              <a:solidFill>
                <a:schemeClr val="tx2"/>
              </a:solidFill>
              <a:latin typeface="Dagny OT" panose="020B0504020201020104" pitchFamily="34" charset="77"/>
            </a:endParaRPr>
          </a:p>
          <a:p>
            <a:endParaRPr lang="en-US" sz="2000" i="1" dirty="0">
              <a:solidFill>
                <a:schemeClr val="tx2"/>
              </a:solidFill>
              <a:latin typeface="Dagny OT" panose="020B0504020201020104" pitchFamily="34" charset="77"/>
            </a:endParaRPr>
          </a:p>
        </p:txBody>
      </p:sp>
    </p:spTree>
    <p:extLst>
      <p:ext uri="{BB962C8B-B14F-4D97-AF65-F5344CB8AC3E}">
        <p14:creationId xmlns:p14="http://schemas.microsoft.com/office/powerpoint/2010/main" val="963746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19B4FDF-DFE5-0048-9FB9-7E3995750EE9}"/>
              </a:ext>
            </a:extLst>
          </p:cNvPr>
          <p:cNvSpPr>
            <a:spLocks noGrp="1"/>
          </p:cNvSpPr>
          <p:nvPr>
            <p:ph type="title"/>
          </p:nvPr>
        </p:nvSpPr>
        <p:spPr/>
        <p:txBody>
          <a:bodyPr/>
          <a:lstStyle/>
          <a:p>
            <a:r>
              <a:rPr lang="en-US" dirty="0"/>
              <a:t>EXERCISE</a:t>
            </a:r>
          </a:p>
        </p:txBody>
      </p:sp>
      <p:sp>
        <p:nvSpPr>
          <p:cNvPr id="3" name="Content Placeholder 2"/>
          <p:cNvSpPr>
            <a:spLocks noGrp="1"/>
          </p:cNvSpPr>
          <p:nvPr>
            <p:ph idx="1"/>
          </p:nvPr>
        </p:nvSpPr>
        <p:spPr/>
        <p:txBody>
          <a:bodyPr/>
          <a:lstStyle/>
          <a:p>
            <a:pPr marL="0" indent="0">
              <a:buNone/>
            </a:pPr>
            <a:r>
              <a:rPr lang="en-US" dirty="0"/>
              <a:t>How would you process the following bit of text? </a:t>
            </a:r>
          </a:p>
          <a:p>
            <a:pPr marL="0" indent="0">
              <a:buNone/>
            </a:pPr>
            <a:endParaRPr lang="en-US" sz="500" dirty="0"/>
          </a:p>
          <a:p>
            <a:pPr marL="0" indent="0" algn="ctr">
              <a:buNone/>
            </a:pPr>
            <a:r>
              <a:rPr lang="en-US" dirty="0"/>
              <a:t>“&lt;</a:t>
            </a:r>
            <a:r>
              <a:rPr lang="en-US" dirty="0" err="1"/>
              <a:t>i</a:t>
            </a:r>
            <a:r>
              <a:rPr lang="en-US" dirty="0"/>
              <a:t>&gt;He&lt;</a:t>
            </a:r>
            <a:r>
              <a:rPr lang="en-US" dirty="0" err="1"/>
              <a:t>i</a:t>
            </a:r>
            <a:r>
              <a:rPr lang="en-US" dirty="0"/>
              <a:t>&gt; went to bed at   2 A.M. It\’s way too late! He was only 20% asleep at first, but sleep eventually came.”</a:t>
            </a:r>
          </a:p>
        </p:txBody>
      </p:sp>
    </p:spTree>
    <p:extLst>
      <p:ext uri="{BB962C8B-B14F-4D97-AF65-F5344CB8AC3E}">
        <p14:creationId xmlns:p14="http://schemas.microsoft.com/office/powerpoint/2010/main" val="2524546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Representation</a:t>
            </a:r>
          </a:p>
        </p:txBody>
      </p:sp>
      <p:sp>
        <p:nvSpPr>
          <p:cNvPr id="3" name="Content Placeholder 2"/>
          <p:cNvSpPr>
            <a:spLocks noGrp="1"/>
          </p:cNvSpPr>
          <p:nvPr>
            <p:ph idx="1"/>
          </p:nvPr>
        </p:nvSpPr>
        <p:spPr/>
        <p:txBody>
          <a:bodyPr>
            <a:normAutofit/>
          </a:bodyPr>
          <a:lstStyle/>
          <a:p>
            <a:pPr marL="0" indent="0" algn="just">
              <a:lnSpc>
                <a:spcPct val="100000"/>
              </a:lnSpc>
              <a:buNone/>
            </a:pPr>
            <a:r>
              <a:rPr lang="en-US" dirty="0"/>
              <a:t>Text must be stored to data structures with right properties:</a:t>
            </a:r>
          </a:p>
          <a:p>
            <a:pPr lvl="1" algn="just">
              <a:lnSpc>
                <a:spcPct val="100000"/>
              </a:lnSpc>
              <a:buFont typeface="Wingdings" panose="05000000000000000000" pitchFamily="2" charset="2"/>
              <a:buChar char="§"/>
            </a:pPr>
            <a:r>
              <a:rPr lang="en-US" dirty="0"/>
              <a:t>a </a:t>
            </a:r>
            <a:r>
              <a:rPr lang="en-US" b="1" dirty="0"/>
              <a:t>string</a:t>
            </a:r>
            <a:r>
              <a:rPr lang="en-US" dirty="0"/>
              <a:t> or vector of characters, with language-specific encoding</a:t>
            </a:r>
          </a:p>
          <a:p>
            <a:pPr lvl="1" algn="just">
              <a:lnSpc>
                <a:spcPct val="100000"/>
              </a:lnSpc>
              <a:buFont typeface="Wingdings" panose="05000000000000000000" pitchFamily="2" charset="2"/>
              <a:buChar char="§"/>
            </a:pPr>
            <a:r>
              <a:rPr lang="en-US" dirty="0"/>
              <a:t>a </a:t>
            </a:r>
            <a:r>
              <a:rPr lang="en-US" b="1" dirty="0"/>
              <a:t>corpus</a:t>
            </a:r>
            <a:r>
              <a:rPr lang="en-US" dirty="0"/>
              <a:t> (collection) of text documents (with meta information)</a:t>
            </a:r>
            <a:endParaRPr lang="en-US" b="1" dirty="0"/>
          </a:p>
          <a:p>
            <a:pPr lvl="1" algn="just">
              <a:lnSpc>
                <a:spcPct val="100000"/>
              </a:lnSpc>
              <a:buFont typeface="Wingdings" panose="05000000000000000000" pitchFamily="2" charset="2"/>
              <a:buChar char="§"/>
            </a:pPr>
            <a:r>
              <a:rPr lang="en-US" dirty="0"/>
              <a:t>a </a:t>
            </a:r>
            <a:r>
              <a:rPr lang="en-US" b="1" dirty="0"/>
              <a:t>document-term matrix </a:t>
            </a:r>
            <a:r>
              <a:rPr lang="en-US" dirty="0"/>
              <a:t>(DTM)</a:t>
            </a:r>
            <a:r>
              <a:rPr lang="en-US" b="1" dirty="0"/>
              <a:t> </a:t>
            </a:r>
            <a:r>
              <a:rPr lang="en-US" dirty="0"/>
              <a:t>where the rows are documents, the columns are terms, and the entries are an appropriate text statistic (or the transposed </a:t>
            </a:r>
            <a:r>
              <a:rPr lang="en-US" b="1" dirty="0"/>
              <a:t>term-document matrix </a:t>
            </a:r>
            <a:r>
              <a:rPr lang="en-US" dirty="0"/>
              <a:t>(TDM)</a:t>
            </a:r>
          </a:p>
          <a:p>
            <a:pPr lvl="1" algn="just">
              <a:lnSpc>
                <a:spcPct val="100000"/>
              </a:lnSpc>
              <a:buFont typeface="Wingdings" panose="05000000000000000000" pitchFamily="2" charset="2"/>
              <a:buChar char="§"/>
            </a:pPr>
            <a:r>
              <a:rPr lang="en-US" dirty="0"/>
              <a:t>a </a:t>
            </a:r>
            <a:r>
              <a:rPr lang="en-US" b="1" dirty="0"/>
              <a:t>tidy text dataset </a:t>
            </a:r>
            <a:r>
              <a:rPr lang="en-US" dirty="0"/>
              <a:t>with one </a:t>
            </a:r>
            <a:r>
              <a:rPr lang="en-US" b="1" dirty="0"/>
              <a:t>token</a:t>
            </a:r>
            <a:r>
              <a:rPr lang="en-US" dirty="0"/>
              <a:t> (single word, </a:t>
            </a:r>
            <a:r>
              <a:rPr lang="en-US" i="1" dirty="0"/>
              <a:t>n-</a:t>
            </a:r>
            <a:r>
              <a:rPr lang="en-US" dirty="0"/>
              <a:t>gram, sentence, paragraph) per row</a:t>
            </a:r>
          </a:p>
          <a:p>
            <a:pPr lvl="1" algn="just">
              <a:lnSpc>
                <a:spcPct val="100000"/>
              </a:lnSpc>
              <a:buFont typeface="Wingdings" panose="05000000000000000000" pitchFamily="2" charset="2"/>
              <a:buChar char="§"/>
            </a:pPr>
            <a:endParaRPr lang="en-US" sz="500" dirty="0"/>
          </a:p>
          <a:p>
            <a:pPr marL="0" indent="0" algn="just">
              <a:lnSpc>
                <a:spcPct val="100000"/>
              </a:lnSpc>
              <a:buNone/>
            </a:pPr>
            <a:r>
              <a:rPr lang="en-US" b="1" dirty="0"/>
              <a:t>No magic recipe</a:t>
            </a:r>
            <a:r>
              <a:rPr lang="en-US" dirty="0"/>
              <a:t>: best format depends on the problem at hand. But this step is </a:t>
            </a:r>
            <a:r>
              <a:rPr lang="en-US" b="1" dirty="0"/>
              <a:t>crucial</a:t>
            </a:r>
            <a:r>
              <a:rPr lang="en-US" dirty="0"/>
              <a:t>, both for semantic analysis and </a:t>
            </a:r>
            <a:r>
              <a:rPr lang="en-US" dirty="0" err="1"/>
              <a:t>BoW</a:t>
            </a:r>
            <a:r>
              <a:rPr lang="en-US" dirty="0"/>
              <a:t>.</a:t>
            </a:r>
          </a:p>
        </p:txBody>
      </p:sp>
    </p:spTree>
    <p:extLst>
      <p:ext uri="{BB962C8B-B14F-4D97-AF65-F5344CB8AC3E}">
        <p14:creationId xmlns:p14="http://schemas.microsoft.com/office/powerpoint/2010/main" val="1557609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DTM/TDM Representation</a:t>
            </a:r>
          </a:p>
        </p:txBody>
      </p:sp>
      <p:pic>
        <p:nvPicPr>
          <p:cNvPr id="6" name="Content Placeholder 5">
            <a:extLst>
              <a:ext uri="{FF2B5EF4-FFF2-40B4-BE49-F238E27FC236}">
                <a16:creationId xmlns:a16="http://schemas.microsoft.com/office/drawing/2014/main" xmlns="" id="{D506A7B2-955E-460B-BD2D-B030CA7B2BFC}"/>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666338" y="1854994"/>
            <a:ext cx="8859324" cy="4351338"/>
          </a:xfrm>
        </p:spPr>
      </p:pic>
    </p:spTree>
    <p:extLst>
      <p:ext uri="{BB962C8B-B14F-4D97-AF65-F5344CB8AC3E}">
        <p14:creationId xmlns:p14="http://schemas.microsoft.com/office/powerpoint/2010/main" val="68861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Statistics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marL="0" indent="0" algn="just">
                  <a:buNone/>
                </a:pPr>
                <a:r>
                  <a:rPr lang="en-US" dirty="0">
                    <a:ea typeface="Helvetica Light" charset="0"/>
                    <a:cs typeface="Helvetica Light" charset="0"/>
                  </a:rPr>
                  <a:t>Consider a corpus </a:t>
                </a:r>
                <a14:m>
                  <m:oMath xmlns:m="http://schemas.openxmlformats.org/officeDocument/2006/math">
                    <m:r>
                      <a:rPr lang="en-US" i="1" smtClean="0">
                        <a:latin typeface="Cambria Math" charset="0"/>
                        <a:ea typeface="Cambria Math" charset="0"/>
                        <a:cs typeface="Cambria Math" charset="0"/>
                      </a:rPr>
                      <m:t>𝒞</m:t>
                    </m:r>
                    <m:r>
                      <a:rPr lang="en-CA" b="0" i="1" smtClean="0">
                        <a:latin typeface="Cambria Math" charset="0"/>
                        <a:ea typeface="Cambria Math" charset="0"/>
                        <a:cs typeface="Cambria Math" charset="0"/>
                      </a:rPr>
                      <m:t>=</m:t>
                    </m:r>
                    <m:d>
                      <m:dPr>
                        <m:begChr m:val="{"/>
                        <m:endChr m:val="}"/>
                        <m:ctrlPr>
                          <a:rPr lang="en-CA" b="0" i="1" smtClean="0">
                            <a:latin typeface="Cambria Math" panose="02040503050406030204" pitchFamily="18" charset="0"/>
                            <a:ea typeface="Cambria Math" charset="0"/>
                            <a:cs typeface="Cambria Math" charset="0"/>
                          </a:rPr>
                        </m:ctrlPr>
                      </m:dPr>
                      <m:e>
                        <m:sSub>
                          <m:sSubPr>
                            <m:ctrlPr>
                              <a:rPr lang="en-US" i="1">
                                <a:latin typeface="Cambria Math" panose="02040503050406030204" pitchFamily="18" charset="0"/>
                                <a:ea typeface="Helvetica Light" charset="0"/>
                                <a:cs typeface="Helvetica Light" charset="0"/>
                              </a:rPr>
                            </m:ctrlPr>
                          </m:sSubPr>
                          <m:e>
                            <m:r>
                              <a:rPr lang="en-CA" i="1">
                                <a:latin typeface="Cambria Math" charset="0"/>
                                <a:ea typeface="Helvetica Light" charset="0"/>
                                <a:cs typeface="Helvetica Light" charset="0"/>
                              </a:rPr>
                              <m:t>𝑑</m:t>
                            </m:r>
                          </m:e>
                          <m:sub>
                            <m:r>
                              <a:rPr lang="en-CA" b="0" i="1" smtClean="0">
                                <a:latin typeface="Cambria Math" charset="0"/>
                                <a:ea typeface="Helvetica Light" charset="0"/>
                                <a:cs typeface="Helvetica Light" charset="0"/>
                              </a:rPr>
                              <m:t>1</m:t>
                            </m:r>
                          </m:sub>
                        </m:sSub>
                        <m:r>
                          <a:rPr lang="en-CA" b="0" i="1" smtClean="0">
                            <a:latin typeface="Cambria Math" charset="0"/>
                            <a:ea typeface="Helvetica Light" charset="0"/>
                            <a:cs typeface="Helvetica Light" charset="0"/>
                          </a:rPr>
                          <m:t>,…,</m:t>
                        </m:r>
                        <m:sSub>
                          <m:sSubPr>
                            <m:ctrlPr>
                              <a:rPr lang="en-US" i="1">
                                <a:latin typeface="Cambria Math" panose="02040503050406030204" pitchFamily="18" charset="0"/>
                                <a:ea typeface="Helvetica Light" charset="0"/>
                                <a:cs typeface="Helvetica Light" charset="0"/>
                              </a:rPr>
                            </m:ctrlPr>
                          </m:sSubPr>
                          <m:e>
                            <m:r>
                              <a:rPr lang="en-CA" i="1">
                                <a:latin typeface="Cambria Math" charset="0"/>
                                <a:ea typeface="Helvetica Light" charset="0"/>
                                <a:cs typeface="Helvetica Light" charset="0"/>
                              </a:rPr>
                              <m:t>𝑑</m:t>
                            </m:r>
                          </m:e>
                          <m:sub>
                            <m:r>
                              <a:rPr lang="en-CA" b="0" i="1" smtClean="0">
                                <a:latin typeface="Cambria Math" charset="0"/>
                                <a:ea typeface="Helvetica Light" charset="0"/>
                                <a:cs typeface="Helvetica Light" charset="0"/>
                              </a:rPr>
                              <m:t>𝑁</m:t>
                            </m:r>
                          </m:sub>
                        </m:sSub>
                      </m:e>
                    </m:d>
                    <m:r>
                      <a:rPr lang="en-CA" i="1">
                        <a:latin typeface="Cambria Math" charset="0"/>
                        <a:ea typeface="Helvetica Light" charset="0"/>
                        <a:cs typeface="Helvetica Light" charset="0"/>
                      </a:rPr>
                      <m:t> </m:t>
                    </m:r>
                  </m:oMath>
                </a14:m>
                <a:r>
                  <a:rPr lang="en-US" dirty="0">
                    <a:ea typeface="Helvetica Light" charset="0"/>
                    <a:cs typeface="Helvetica Light" charset="0"/>
                  </a:rPr>
                  <a:t>consisting of </a:t>
                </a:r>
                <a14:m>
                  <m:oMath xmlns:m="http://schemas.openxmlformats.org/officeDocument/2006/math">
                    <m:r>
                      <a:rPr lang="en-CA" i="1">
                        <a:latin typeface="Cambria Math" charset="0"/>
                        <a:ea typeface="Helvetica Light" charset="0"/>
                        <a:cs typeface="Helvetica Light" charset="0"/>
                      </a:rPr>
                      <m:t>𝑁</m:t>
                    </m:r>
                    <m:r>
                      <a:rPr lang="en-CA" i="1">
                        <a:latin typeface="Cambria Math" charset="0"/>
                        <a:ea typeface="Helvetica Light" charset="0"/>
                        <a:cs typeface="Helvetica Light" charset="0"/>
                      </a:rPr>
                      <m:t> </m:t>
                    </m:r>
                  </m:oMath>
                </a14:m>
                <a:r>
                  <a:rPr lang="en-US" b="1" dirty="0">
                    <a:ea typeface="Helvetica Light" charset="0"/>
                    <a:cs typeface="Helvetica Light" charset="0"/>
                  </a:rPr>
                  <a:t>documents</a:t>
                </a:r>
                <a:r>
                  <a:rPr lang="en-US" dirty="0">
                    <a:ea typeface="Helvetica Light" charset="0"/>
                    <a:cs typeface="Helvetica Light" charset="0"/>
                  </a:rPr>
                  <a:t> and </a:t>
                </a:r>
                <a14:m>
                  <m:oMath xmlns:m="http://schemas.openxmlformats.org/officeDocument/2006/math">
                    <m:r>
                      <a:rPr lang="en-CA" b="0" i="1" smtClean="0">
                        <a:latin typeface="Cambria Math" charset="0"/>
                        <a:ea typeface="Helvetica Light" charset="0"/>
                        <a:cs typeface="Helvetica Light" charset="0"/>
                      </a:rPr>
                      <m:t>𝑀</m:t>
                    </m:r>
                  </m:oMath>
                </a14:m>
                <a:r>
                  <a:rPr lang="en-US" dirty="0">
                    <a:ea typeface="Helvetica Light" charset="0"/>
                    <a:cs typeface="Helvetica Light" charset="0"/>
                  </a:rPr>
                  <a:t> BoW </a:t>
                </a:r>
                <a:r>
                  <a:rPr lang="en-US" b="1" dirty="0">
                    <a:ea typeface="Helvetica Light" charset="0"/>
                    <a:cs typeface="Helvetica Light" charset="0"/>
                  </a:rPr>
                  <a:t>terms </a:t>
                </a:r>
                <a14:m>
                  <m:oMath xmlns:m="http://schemas.openxmlformats.org/officeDocument/2006/math">
                    <m:r>
                      <a:rPr lang="en-US" i="1">
                        <a:latin typeface="Cambria Math" charset="0"/>
                        <a:ea typeface="Cambria Math" charset="0"/>
                        <a:cs typeface="Cambria Math" charset="0"/>
                      </a:rPr>
                      <m:t>𝒞</m:t>
                    </m:r>
                    <m:r>
                      <a:rPr lang="en-CA" b="0" i="1" smtClean="0">
                        <a:latin typeface="Cambria Math" charset="0"/>
                        <a:ea typeface="Helvetica Light" charset="0"/>
                        <a:cs typeface="Helvetica Light" charset="0"/>
                      </a:rPr>
                      <m:t>=</m:t>
                    </m:r>
                    <m:d>
                      <m:dPr>
                        <m:begChr m:val="{"/>
                        <m:endChr m:val="}"/>
                        <m:ctrlPr>
                          <a:rPr lang="en-US" i="1">
                            <a:latin typeface="Cambria Math" panose="02040503050406030204" pitchFamily="18" charset="0"/>
                            <a:ea typeface="Helvetica Light" charset="0"/>
                            <a:cs typeface="Helvetica Light" charset="0"/>
                          </a:rPr>
                        </m:ctrlPr>
                      </m:dPr>
                      <m:e>
                        <m:sSub>
                          <m:sSubPr>
                            <m:ctrlPr>
                              <a:rPr lang="en-US" i="1">
                                <a:latin typeface="Cambria Math" panose="02040503050406030204" pitchFamily="18" charset="0"/>
                                <a:ea typeface="Helvetica Light" charset="0"/>
                                <a:cs typeface="Helvetica Light" charset="0"/>
                              </a:rPr>
                            </m:ctrlPr>
                          </m:sSubPr>
                          <m:e>
                            <m:r>
                              <a:rPr lang="en-CA" b="0" i="1" smtClean="0">
                                <a:latin typeface="Cambria Math" charset="0"/>
                                <a:ea typeface="Helvetica Light" charset="0"/>
                                <a:cs typeface="Helvetica Light" charset="0"/>
                              </a:rPr>
                              <m:t>𝑡</m:t>
                            </m:r>
                          </m:e>
                          <m:sub>
                            <m:r>
                              <a:rPr lang="en-CA" b="0" i="1" smtClean="0">
                                <a:latin typeface="Cambria Math" charset="0"/>
                                <a:ea typeface="Helvetica Light" charset="0"/>
                                <a:cs typeface="Helvetica Light" charset="0"/>
                              </a:rPr>
                              <m:t>1</m:t>
                            </m:r>
                          </m:sub>
                        </m:sSub>
                        <m:r>
                          <a:rPr lang="en-CA" b="0" i="1" smtClean="0">
                            <a:latin typeface="Cambria Math" charset="0"/>
                            <a:ea typeface="Helvetica Light" charset="0"/>
                            <a:cs typeface="Helvetica Light" charset="0"/>
                          </a:rPr>
                          <m:t>,…,</m:t>
                        </m:r>
                        <m:sSub>
                          <m:sSubPr>
                            <m:ctrlPr>
                              <a:rPr lang="en-US" i="1">
                                <a:latin typeface="Cambria Math" panose="02040503050406030204" pitchFamily="18" charset="0"/>
                                <a:ea typeface="Helvetica Light" charset="0"/>
                                <a:cs typeface="Helvetica Light" charset="0"/>
                              </a:rPr>
                            </m:ctrlPr>
                          </m:sSubPr>
                          <m:e>
                            <m:r>
                              <a:rPr lang="en-CA" i="1">
                                <a:latin typeface="Cambria Math" charset="0"/>
                                <a:ea typeface="Helvetica Light" charset="0"/>
                                <a:cs typeface="Helvetica Light" charset="0"/>
                              </a:rPr>
                              <m:t>𝑡</m:t>
                            </m:r>
                          </m:e>
                          <m:sub>
                            <m:r>
                              <a:rPr lang="en-CA" b="0" i="1" smtClean="0">
                                <a:latin typeface="Cambria Math" charset="0"/>
                                <a:ea typeface="Helvetica Light" charset="0"/>
                                <a:cs typeface="Helvetica Light" charset="0"/>
                              </a:rPr>
                              <m:t>𝑀</m:t>
                            </m:r>
                          </m:sub>
                        </m:sSub>
                      </m:e>
                    </m:d>
                  </m:oMath>
                </a14:m>
                <a:r>
                  <a:rPr lang="en-US" dirty="0">
                    <a:latin typeface="Helvetica Light" charset="0"/>
                    <a:ea typeface="Helvetica Light" charset="0"/>
                    <a:cs typeface="Helvetica Light" charset="0"/>
                  </a:rPr>
                  <a:t>. </a:t>
                </a:r>
              </a:p>
              <a:p>
                <a:pPr marL="0" indent="0" algn="just">
                  <a:buNone/>
                </a:pPr>
                <a:endParaRPr lang="en-US" sz="1000" dirty="0">
                  <a:latin typeface="Helvetica Light" charset="0"/>
                  <a:ea typeface="Helvetica Light" charset="0"/>
                  <a:cs typeface="Helvetica Light" charset="0"/>
                </a:endParaRPr>
              </a:p>
              <a:p>
                <a:pPr marL="0" indent="0" algn="just">
                  <a:buNone/>
                </a:pPr>
                <a:r>
                  <a:rPr lang="en-US" dirty="0">
                    <a:ea typeface="Helvetica Light" charset="0"/>
                    <a:cs typeface="Helvetica Light" charset="0"/>
                  </a:rPr>
                  <a:t>For instance, if </a:t>
                </a:r>
                <a:endParaRPr lang="en-CA" i="1" dirty="0">
                  <a:ea typeface="Cambria Math" charset="0"/>
                  <a:cs typeface="Cambria Math" charset="0"/>
                </a:endParaRPr>
              </a:p>
              <a:p>
                <a:pPr marL="0" indent="0" algn="ctr">
                  <a:buNone/>
                </a:pPr>
                <a14:m>
                  <m:oMath xmlns:m="http://schemas.openxmlformats.org/officeDocument/2006/math">
                    <m:r>
                      <a:rPr lang="en-US" i="1">
                        <a:latin typeface="Cambria Math" charset="0"/>
                        <a:ea typeface="Cambria Math" charset="0"/>
                        <a:cs typeface="Cambria Math" charset="0"/>
                      </a:rPr>
                      <m:t>𝒞</m:t>
                    </m:r>
                    <m:r>
                      <a:rPr lang="en-CA" i="1">
                        <a:latin typeface="Cambria Math" charset="0"/>
                        <a:ea typeface="Cambria Math" charset="0"/>
                        <a:cs typeface="Cambria Math" charset="0"/>
                      </a:rPr>
                      <m:t>=</m:t>
                    </m:r>
                    <m:d>
                      <m:dPr>
                        <m:begChr m:val="{"/>
                        <m:endChr m:val="}"/>
                        <m:ctrlPr>
                          <a:rPr lang="en-CA" i="1">
                            <a:latin typeface="Cambria Math" panose="02040503050406030204" pitchFamily="18" charset="0"/>
                            <a:ea typeface="Cambria Math" charset="0"/>
                            <a:cs typeface="Cambria Math" charset="0"/>
                          </a:rPr>
                        </m:ctrlPr>
                      </m:dPr>
                      <m:e>
                        <m:eqArr>
                          <m:eqArrPr>
                            <m:ctrlPr>
                              <a:rPr lang="en-CA" b="0" i="1" smtClean="0">
                                <a:latin typeface="Cambria Math" panose="02040503050406030204" pitchFamily="18" charset="0"/>
                                <a:ea typeface="Cambria Math" panose="02040503050406030204" pitchFamily="18" charset="0"/>
                                <a:cs typeface="Cambria Math" charset="0"/>
                              </a:rPr>
                            </m:ctrlPr>
                          </m:eqArrPr>
                          <m:e>
                            <m:r>
                              <m:rPr>
                                <m:nor/>
                              </m:rPr>
                              <a:rPr lang="en-CA">
                                <a:latin typeface="Cambria Math" panose="02040503050406030204" pitchFamily="18" charset="0"/>
                                <a:ea typeface="Cambria Math" panose="02040503050406030204" pitchFamily="18" charset="0"/>
                                <a:cs typeface="Helvetica Light" charset="0"/>
                              </a:rPr>
                              <m:t>“</m:t>
                            </m:r>
                            <m:r>
                              <m:rPr>
                                <m:nor/>
                              </m:rPr>
                              <a:rPr lang="en-CA">
                                <a:latin typeface="Cambria Math" panose="02040503050406030204" pitchFamily="18" charset="0"/>
                                <a:ea typeface="Cambria Math" panose="02040503050406030204" pitchFamily="18" charset="0"/>
                                <a:cs typeface="Helvetica Light" charset="0"/>
                              </a:rPr>
                              <m:t>the</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dogs</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who</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have</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been</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let</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out</m:t>
                            </m:r>
                            <m:r>
                              <m:rPr>
                                <m:nor/>
                              </m:rPr>
                              <a:rPr lang="en-CA">
                                <a:latin typeface="Cambria Math" panose="02040503050406030204" pitchFamily="18" charset="0"/>
                                <a:ea typeface="Cambria Math" panose="02040503050406030204" pitchFamily="18" charset="0"/>
                                <a:cs typeface="Helvetica Light" charset="0"/>
                              </a:rPr>
                              <m:t>”</m:t>
                            </m:r>
                            <m:r>
                              <a:rPr lang="en-CA" i="1">
                                <a:latin typeface="Cambria Math" panose="02040503050406030204" pitchFamily="18" charset="0"/>
                                <a:ea typeface="Cambria Math" panose="02040503050406030204" pitchFamily="18" charset="0"/>
                                <a:cs typeface="Helvetica Light" charset="0"/>
                              </a:rPr>
                              <m:t>,</m:t>
                            </m:r>
                          </m:e>
                          <m:e>
                            <m:r>
                              <m:rPr>
                                <m:nor/>
                              </m:rPr>
                              <a:rPr lang="en-CA">
                                <a:latin typeface="Cambria Math" panose="02040503050406030204" pitchFamily="18" charset="0"/>
                                <a:ea typeface="Cambria Math" panose="02040503050406030204" pitchFamily="18" charset="0"/>
                                <a:cs typeface="Helvetica Light" charset="0"/>
                              </a:rPr>
                              <m:t>“</m:t>
                            </m:r>
                            <m:r>
                              <m:rPr>
                                <m:nor/>
                              </m:rPr>
                              <a:rPr lang="en-CA" b="0" i="0" smtClean="0">
                                <a:latin typeface="Cambria Math" panose="02040503050406030204" pitchFamily="18" charset="0"/>
                                <a:ea typeface="Cambria Math" panose="02040503050406030204" pitchFamily="18" charset="0"/>
                                <a:cs typeface="Helvetica Light" charset="0"/>
                              </a:rPr>
                              <m:t>who</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did</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that</m:t>
                            </m:r>
                            <m:r>
                              <m:rPr>
                                <m:nor/>
                              </m:rPr>
                              <a:rPr lang="en-CA">
                                <a:latin typeface="Cambria Math" panose="02040503050406030204" pitchFamily="18" charset="0"/>
                                <a:ea typeface="Cambria Math" panose="02040503050406030204" pitchFamily="18" charset="0"/>
                                <a:cs typeface="Helvetica Light" charset="0"/>
                              </a:rPr>
                              <m:t>”</m:t>
                            </m:r>
                            <m:r>
                              <a:rPr lang="en-CA" b="0" i="1" smtClean="0">
                                <a:latin typeface="Cambria Math" panose="02040503050406030204" pitchFamily="18" charset="0"/>
                                <a:ea typeface="Cambria Math" panose="02040503050406030204" pitchFamily="18" charset="0"/>
                                <a:cs typeface="Cambria Math" charset="0"/>
                              </a:rPr>
                              <m:t>,</m:t>
                            </m:r>
                          </m:e>
                          <m:e>
                            <m:r>
                              <m:rPr>
                                <m:nor/>
                              </m:rPr>
                              <a:rPr lang="en-CA">
                                <a:latin typeface="Cambria Math" panose="02040503050406030204" pitchFamily="18" charset="0"/>
                                <a:ea typeface="Cambria Math" panose="02040503050406030204" pitchFamily="18" charset="0"/>
                                <a:cs typeface="Helvetica Light" charset="0"/>
                              </a:rPr>
                              <m:t>“</m:t>
                            </m:r>
                            <m:r>
                              <m:rPr>
                                <m:nor/>
                              </m:rPr>
                              <a:rPr lang="en-CA" b="0" i="0" smtClean="0">
                                <a:latin typeface="Cambria Math" panose="02040503050406030204" pitchFamily="18" charset="0"/>
                                <a:ea typeface="Cambria Math" panose="02040503050406030204" pitchFamily="18" charset="0"/>
                                <a:cs typeface="Helvetica Light" charset="0"/>
                              </a:rPr>
                              <m:t>my</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smtClean="0">
                                <a:latin typeface="Cambria Math" panose="02040503050406030204" pitchFamily="18" charset="0"/>
                                <a:ea typeface="Cambria Math" panose="02040503050406030204" pitchFamily="18" charset="0"/>
                                <a:cs typeface="Helvetica Light" charset="0"/>
                              </a:rPr>
                              <m:t>dogs</m:t>
                            </m:r>
                            <m:r>
                              <m:rPr>
                                <m:nor/>
                              </m:rPr>
                              <a:rPr lang="en-CA" smtClean="0">
                                <a:latin typeface="Cambria Math" panose="02040503050406030204" pitchFamily="18" charset="0"/>
                                <a:ea typeface="Cambria Math" panose="02040503050406030204" pitchFamily="18" charset="0"/>
                                <a:cs typeface="Helvetica Light" charset="0"/>
                              </a:rPr>
                              <m:t> </m:t>
                            </m:r>
                            <m:r>
                              <m:rPr>
                                <m:nor/>
                              </m:rPr>
                              <a:rPr lang="en-CA" smtClean="0">
                                <a:latin typeface="Cambria Math" panose="02040503050406030204" pitchFamily="18" charset="0"/>
                                <a:ea typeface="Cambria Math" panose="02040503050406030204" pitchFamily="18" charset="0"/>
                                <a:cs typeface="Helvetica Light" charset="0"/>
                              </a:rPr>
                              <m:t>breath</m:t>
                            </m:r>
                            <m:r>
                              <m:rPr>
                                <m:nor/>
                              </m:rPr>
                              <a:rPr lang="en-CA" smtClean="0">
                                <a:latin typeface="Cambria Math" panose="02040503050406030204" pitchFamily="18" charset="0"/>
                                <a:ea typeface="Cambria Math" panose="02040503050406030204" pitchFamily="18" charset="0"/>
                                <a:cs typeface="Helvetica Light" charset="0"/>
                              </a:rPr>
                              <m:t> </m:t>
                            </m:r>
                            <m:r>
                              <m:rPr>
                                <m:nor/>
                              </m:rPr>
                              <a:rPr lang="en-CA" smtClean="0">
                                <a:latin typeface="Cambria Math" panose="02040503050406030204" pitchFamily="18" charset="0"/>
                                <a:ea typeface="Cambria Math" panose="02040503050406030204" pitchFamily="18" charset="0"/>
                                <a:cs typeface="Helvetica Light" charset="0"/>
                              </a:rPr>
                              <m:t>smells</m:t>
                            </m:r>
                            <m:r>
                              <m:rPr>
                                <m:nor/>
                              </m:rPr>
                              <a:rPr lang="en-CA" smtClean="0">
                                <a:latin typeface="Cambria Math" panose="02040503050406030204" pitchFamily="18" charset="0"/>
                                <a:ea typeface="Cambria Math" panose="02040503050406030204" pitchFamily="18" charset="0"/>
                                <a:cs typeface="Helvetica Light" charset="0"/>
                              </a:rPr>
                              <m:t> </m:t>
                            </m:r>
                            <m:r>
                              <m:rPr>
                                <m:nor/>
                              </m:rPr>
                              <a:rPr lang="en-CA" smtClean="0">
                                <a:latin typeface="Cambria Math" panose="02040503050406030204" pitchFamily="18" charset="0"/>
                                <a:ea typeface="Cambria Math" panose="02040503050406030204" pitchFamily="18" charset="0"/>
                                <a:cs typeface="Helvetica Light" charset="0"/>
                              </a:rPr>
                              <m:t>like</m:t>
                            </m:r>
                            <m:r>
                              <m:rPr>
                                <m:nor/>
                              </m:rPr>
                              <a:rPr lang="en-CA"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dogs</m:t>
                            </m:r>
                            <m:r>
                              <m:rPr>
                                <m:nor/>
                              </m:rPr>
                              <a:rPr lang="en-CA" smtClean="0">
                                <a:latin typeface="Cambria Math" panose="02040503050406030204" pitchFamily="18" charset="0"/>
                                <a:ea typeface="Cambria Math" panose="02040503050406030204" pitchFamily="18" charset="0"/>
                                <a:cs typeface="Helvetica Light" charset="0"/>
                              </a:rPr>
                              <m:t> </m:t>
                            </m:r>
                            <m:r>
                              <m:rPr>
                                <m:nor/>
                              </m:rPr>
                              <a:rPr lang="en-CA" smtClean="0">
                                <a:latin typeface="Cambria Math" panose="02040503050406030204" pitchFamily="18" charset="0"/>
                                <a:ea typeface="Cambria Math" panose="02040503050406030204" pitchFamily="18" charset="0"/>
                                <a:cs typeface="Helvetica Light" charset="0"/>
                              </a:rPr>
                              <m:t>food</m:t>
                            </m:r>
                            <m:r>
                              <m:rPr>
                                <m:nor/>
                              </m:rPr>
                              <a:rPr lang="en-CA">
                                <a:latin typeface="Cambria Math" panose="02040503050406030204" pitchFamily="18" charset="0"/>
                                <a:ea typeface="Cambria Math" panose="02040503050406030204" pitchFamily="18" charset="0"/>
                                <a:cs typeface="Helvetica Light" charset="0"/>
                              </a:rPr>
                              <m:t>”</m:t>
                            </m:r>
                            <m:r>
                              <a:rPr lang="en-CA" i="1" smtClean="0">
                                <a:latin typeface="Cambria Math" panose="02040503050406030204" pitchFamily="18" charset="0"/>
                                <a:ea typeface="Cambria Math" panose="02040503050406030204" pitchFamily="18" charset="0"/>
                                <a:cs typeface="Helvetica Light" charset="0"/>
                              </a:rPr>
                              <m:t> </m:t>
                            </m:r>
                          </m:e>
                        </m:eqArr>
                      </m:e>
                    </m:d>
                  </m:oMath>
                </a14:m>
                <a:r>
                  <a:rPr lang="en-US" dirty="0">
                    <a:latin typeface="Helvetica Light" charset="0"/>
                    <a:ea typeface="Helvetica Light" charset="0"/>
                    <a:cs typeface="Helvetica Light" charset="0"/>
                  </a:rPr>
                  <a:t>,</a:t>
                </a:r>
              </a:p>
              <a:p>
                <a:pPr marL="0" indent="0" algn="just">
                  <a:buNone/>
                </a:pPr>
                <a:r>
                  <a:rPr lang="en-US" dirty="0">
                    <a:latin typeface="Helvetica Light" charset="0"/>
                    <a:ea typeface="Helvetica Light" charset="0"/>
                    <a:cs typeface="Helvetica Light" charset="0"/>
                  </a:rPr>
                  <a:t>then</a:t>
                </a:r>
              </a:p>
              <a:p>
                <a:pPr marL="0" indent="0" algn="just">
                  <a:buNone/>
                </a:pPr>
                <a14:m>
                  <m:oMathPara xmlns:m="http://schemas.openxmlformats.org/officeDocument/2006/math">
                    <m:oMathParaPr>
                      <m:jc m:val="centerGroup"/>
                    </m:oMathParaPr>
                    <m:oMath xmlns:m="http://schemas.openxmlformats.org/officeDocument/2006/math">
                      <m:r>
                        <a:rPr lang="en-CA" sz="2400" i="1">
                          <a:latin typeface="Cambria Math" charset="0"/>
                          <a:ea typeface="Helvetica Light" charset="0"/>
                          <a:cs typeface="Helvetica Light" charset="0"/>
                        </a:rPr>
                        <m:t>𝑁</m:t>
                      </m:r>
                      <m:r>
                        <a:rPr lang="en-CA" sz="2400" i="1">
                          <a:latin typeface="Cambria Math" charset="0"/>
                          <a:ea typeface="Helvetica Light" charset="0"/>
                          <a:cs typeface="Helvetica Light" charset="0"/>
                        </a:rPr>
                        <m:t>=3, </m:t>
                      </m:r>
                      <m:sSub>
                        <m:sSubPr>
                          <m:ctrlPr>
                            <a:rPr lang="en-US" sz="2400" i="1">
                              <a:latin typeface="Cambria Math" panose="02040503050406030204" pitchFamily="18" charset="0"/>
                              <a:ea typeface="Helvetica Light" charset="0"/>
                              <a:cs typeface="Helvetica Light" charset="0"/>
                            </a:rPr>
                          </m:ctrlPr>
                        </m:sSubPr>
                        <m:e>
                          <m:r>
                            <a:rPr lang="en-CA" sz="2400" i="1">
                              <a:latin typeface="Cambria Math" charset="0"/>
                              <a:ea typeface="Helvetica Light" charset="0"/>
                              <a:cs typeface="Helvetica Light" charset="0"/>
                            </a:rPr>
                            <m:t>𝑑</m:t>
                          </m:r>
                        </m:e>
                        <m:sub>
                          <m:r>
                            <a:rPr lang="en-CA" sz="2400" i="1">
                              <a:latin typeface="Cambria Math" charset="0"/>
                              <a:ea typeface="Helvetica Light" charset="0"/>
                              <a:cs typeface="Helvetica Light" charset="0"/>
                            </a:rPr>
                            <m:t>1</m:t>
                          </m:r>
                        </m:sub>
                      </m:sSub>
                      <m:r>
                        <a:rPr lang="en-CA" sz="2400" b="0" i="1" smtClean="0">
                          <a:latin typeface="Cambria Math" panose="02040503050406030204" pitchFamily="18" charset="0"/>
                          <a:ea typeface="Cambria Math" panose="02040503050406030204" pitchFamily="18" charset="0"/>
                          <a:cs typeface="Helvetica Light" charset="0"/>
                        </a:rPr>
                        <m:t>=</m:t>
                      </m:r>
                      <m:r>
                        <m:rPr>
                          <m:nor/>
                        </m:rPr>
                        <a:rPr lang="en-CA" sz="2400">
                          <a:latin typeface="Cambria Math" panose="02040503050406030204" pitchFamily="18" charset="0"/>
                          <a:ea typeface="Cambria Math" panose="02040503050406030204" pitchFamily="18" charset="0"/>
                          <a:cs typeface="Helvetica Light" charset="0"/>
                        </a:rPr>
                        <m:t>“</m:t>
                      </m:r>
                      <m:r>
                        <m:rPr>
                          <m:nor/>
                        </m:rPr>
                        <a:rPr lang="en-CA" sz="2400">
                          <a:latin typeface="Cambria Math" panose="02040503050406030204" pitchFamily="18" charset="0"/>
                          <a:ea typeface="Cambria Math" panose="02040503050406030204" pitchFamily="18" charset="0"/>
                          <a:cs typeface="Helvetica Light" charset="0"/>
                        </a:rPr>
                        <m:t>the</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a:latin typeface="Cambria Math" panose="02040503050406030204" pitchFamily="18" charset="0"/>
                          <a:ea typeface="Cambria Math" panose="02040503050406030204" pitchFamily="18" charset="0"/>
                          <a:cs typeface="Helvetica Light" charset="0"/>
                        </a:rPr>
                        <m:t>dogs</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b="0" i="0" smtClean="0">
                          <a:latin typeface="Cambria Math" panose="02040503050406030204" pitchFamily="18" charset="0"/>
                          <a:ea typeface="Cambria Math" panose="02040503050406030204" pitchFamily="18" charset="0"/>
                          <a:cs typeface="Helvetica Light" charset="0"/>
                        </a:rPr>
                        <m:t>who</m:t>
                      </m:r>
                      <m:r>
                        <m:rPr>
                          <m:nor/>
                        </m:rPr>
                        <a:rPr lang="en-CA" sz="2400" b="0" i="0" smtClean="0">
                          <a:latin typeface="Cambria Math" panose="02040503050406030204" pitchFamily="18" charset="0"/>
                          <a:ea typeface="Cambria Math" panose="02040503050406030204" pitchFamily="18" charset="0"/>
                          <a:cs typeface="Helvetica Light" charset="0"/>
                        </a:rPr>
                        <m:t> </m:t>
                      </m:r>
                      <m:r>
                        <m:rPr>
                          <m:nor/>
                        </m:rPr>
                        <a:rPr lang="en-CA" sz="2400">
                          <a:latin typeface="Cambria Math" panose="02040503050406030204" pitchFamily="18" charset="0"/>
                          <a:ea typeface="Cambria Math" panose="02040503050406030204" pitchFamily="18" charset="0"/>
                          <a:cs typeface="Helvetica Light" charset="0"/>
                        </a:rPr>
                        <m:t>have</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a:latin typeface="Cambria Math" panose="02040503050406030204" pitchFamily="18" charset="0"/>
                          <a:ea typeface="Cambria Math" panose="02040503050406030204" pitchFamily="18" charset="0"/>
                          <a:cs typeface="Helvetica Light" charset="0"/>
                        </a:rPr>
                        <m:t>been</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a:latin typeface="Cambria Math" panose="02040503050406030204" pitchFamily="18" charset="0"/>
                          <a:ea typeface="Cambria Math" panose="02040503050406030204" pitchFamily="18" charset="0"/>
                          <a:cs typeface="Helvetica Light" charset="0"/>
                        </a:rPr>
                        <m:t>let</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a:latin typeface="Cambria Math" panose="02040503050406030204" pitchFamily="18" charset="0"/>
                          <a:ea typeface="Cambria Math" panose="02040503050406030204" pitchFamily="18" charset="0"/>
                          <a:cs typeface="Helvetica Light" charset="0"/>
                        </a:rPr>
                        <m:t>out</m:t>
                      </m:r>
                      <m:r>
                        <m:rPr>
                          <m:nor/>
                        </m:rPr>
                        <a:rPr lang="en-CA" sz="2400">
                          <a:latin typeface="Cambria Math" panose="02040503050406030204" pitchFamily="18" charset="0"/>
                          <a:ea typeface="Cambria Math" panose="02040503050406030204" pitchFamily="18" charset="0"/>
                          <a:cs typeface="Helvetica Light" charset="0"/>
                        </a:rPr>
                        <m:t>”</m:t>
                      </m:r>
                      <m:r>
                        <a:rPr lang="en-CA" sz="2400" b="0" i="1" smtClean="0">
                          <a:latin typeface="Cambria Math" panose="02040503050406030204" pitchFamily="18" charset="0"/>
                          <a:ea typeface="Cambria Math" panose="02040503050406030204" pitchFamily="18" charset="0"/>
                          <a:cs typeface="Helvetica Light" charset="0"/>
                        </a:rPr>
                        <m:t>, </m:t>
                      </m:r>
                    </m:oMath>
                  </m:oMathPara>
                </a14:m>
                <a:endParaRPr lang="en-CA" sz="2400" b="0" i="1" dirty="0">
                  <a:latin typeface="Cambria Math" panose="02040503050406030204" pitchFamily="18" charset="0"/>
                  <a:ea typeface="Cambria Math" panose="02040503050406030204" pitchFamily="18" charset="0"/>
                  <a:cs typeface="Helvetica Light" charset="0"/>
                </a:endParaRPr>
              </a:p>
              <a:p>
                <a:pPr marL="0" indent="0" algn="ctr">
                  <a:buNone/>
                </a:pPr>
                <a14:m>
                  <m:oMath xmlns:m="http://schemas.openxmlformats.org/officeDocument/2006/math">
                    <m:sSub>
                      <m:sSubPr>
                        <m:ctrlPr>
                          <a:rPr lang="en-US" sz="2400" i="1">
                            <a:latin typeface="Cambria Math" panose="02040503050406030204" pitchFamily="18" charset="0"/>
                            <a:ea typeface="Helvetica Light" charset="0"/>
                            <a:cs typeface="Helvetica Light" charset="0"/>
                          </a:rPr>
                        </m:ctrlPr>
                      </m:sSubPr>
                      <m:e>
                        <m:r>
                          <a:rPr lang="en-CA" sz="2400" i="1">
                            <a:latin typeface="Cambria Math" charset="0"/>
                            <a:ea typeface="Helvetica Light" charset="0"/>
                            <a:cs typeface="Helvetica Light" charset="0"/>
                          </a:rPr>
                          <m:t>𝑑</m:t>
                        </m:r>
                      </m:e>
                      <m:sub>
                        <m:r>
                          <a:rPr lang="en-CA" sz="2400" b="0" i="1" smtClean="0">
                            <a:latin typeface="Cambria Math" charset="0"/>
                            <a:ea typeface="Helvetica Light" charset="0"/>
                            <a:cs typeface="Helvetica Light" charset="0"/>
                          </a:rPr>
                          <m:t>2</m:t>
                        </m:r>
                      </m:sub>
                    </m:sSub>
                    <m:r>
                      <a:rPr lang="en-CA" sz="2400" i="1">
                        <a:latin typeface="Cambria Math" panose="02040503050406030204" pitchFamily="18" charset="0"/>
                        <a:ea typeface="Cambria Math" panose="02040503050406030204" pitchFamily="18" charset="0"/>
                        <a:cs typeface="Helvetica Light" charset="0"/>
                      </a:rPr>
                      <m:t>=</m:t>
                    </m:r>
                    <m:r>
                      <m:rPr>
                        <m:nor/>
                      </m:rPr>
                      <a:rPr lang="en-CA" sz="2400">
                        <a:latin typeface="Cambria Math" panose="02040503050406030204" pitchFamily="18" charset="0"/>
                        <a:ea typeface="Cambria Math" panose="02040503050406030204" pitchFamily="18" charset="0"/>
                        <a:cs typeface="Helvetica Light" charset="0"/>
                      </a:rPr>
                      <m:t>“</m:t>
                    </m:r>
                    <m:r>
                      <m:rPr>
                        <m:nor/>
                      </m:rPr>
                      <a:rPr lang="en-CA" sz="2400" b="0" i="0" smtClean="0">
                        <a:latin typeface="Cambria Math" panose="02040503050406030204" pitchFamily="18" charset="0"/>
                        <a:ea typeface="Cambria Math" panose="02040503050406030204" pitchFamily="18" charset="0"/>
                        <a:cs typeface="Helvetica Light" charset="0"/>
                      </a:rPr>
                      <m:t>who</m:t>
                    </m:r>
                    <m:r>
                      <m:rPr>
                        <m:nor/>
                      </m:rPr>
                      <a:rPr lang="en-CA" sz="2400" b="0" i="0" smtClean="0">
                        <a:latin typeface="Cambria Math" panose="02040503050406030204" pitchFamily="18" charset="0"/>
                        <a:ea typeface="Cambria Math" panose="02040503050406030204" pitchFamily="18" charset="0"/>
                        <a:cs typeface="Helvetica Light" charset="0"/>
                      </a:rPr>
                      <m:t> </m:t>
                    </m:r>
                    <m:r>
                      <m:rPr>
                        <m:nor/>
                      </m:rPr>
                      <a:rPr lang="en-CA" sz="2400" b="0" i="0" smtClean="0">
                        <a:latin typeface="Cambria Math" panose="02040503050406030204" pitchFamily="18" charset="0"/>
                        <a:ea typeface="Cambria Math" panose="02040503050406030204" pitchFamily="18" charset="0"/>
                        <a:cs typeface="Helvetica Light" charset="0"/>
                      </a:rPr>
                      <m:t>did</m:t>
                    </m:r>
                    <m:r>
                      <m:rPr>
                        <m:nor/>
                      </m:rPr>
                      <a:rPr lang="en-CA" sz="2400" b="0" i="0" smtClean="0">
                        <a:latin typeface="Cambria Math" panose="02040503050406030204" pitchFamily="18" charset="0"/>
                        <a:ea typeface="Cambria Math" panose="02040503050406030204" pitchFamily="18" charset="0"/>
                        <a:cs typeface="Helvetica Light" charset="0"/>
                      </a:rPr>
                      <m:t> </m:t>
                    </m:r>
                    <m:r>
                      <m:rPr>
                        <m:nor/>
                      </m:rPr>
                      <a:rPr lang="en-CA" sz="2400" b="0" i="0" smtClean="0">
                        <a:latin typeface="Cambria Math" panose="02040503050406030204" pitchFamily="18" charset="0"/>
                        <a:ea typeface="Cambria Math" panose="02040503050406030204" pitchFamily="18" charset="0"/>
                        <a:cs typeface="Helvetica Light" charset="0"/>
                      </a:rPr>
                      <m:t>that</m:t>
                    </m:r>
                    <m:r>
                      <m:rPr>
                        <m:nor/>
                      </m:rPr>
                      <a:rPr lang="en-CA" sz="2400">
                        <a:latin typeface="Cambria Math" panose="02040503050406030204" pitchFamily="18" charset="0"/>
                        <a:ea typeface="Cambria Math" panose="02040503050406030204" pitchFamily="18" charset="0"/>
                        <a:cs typeface="Helvetica Light" charset="0"/>
                      </a:rPr>
                      <m:t>”</m:t>
                    </m:r>
                  </m:oMath>
                </a14:m>
                <a:r>
                  <a:rPr lang="en-US" sz="2400" dirty="0">
                    <a:latin typeface="Helvetica Light" charset="0"/>
                    <a:ea typeface="Helvetica Light" charset="0"/>
                    <a:cs typeface="Helvetica Light" charset="0"/>
                  </a:rPr>
                  <a:t>,</a:t>
                </a:r>
                <a14:m>
                  <m:oMath xmlns:m="http://schemas.openxmlformats.org/officeDocument/2006/math">
                    <m:sSub>
                      <m:sSubPr>
                        <m:ctrlPr>
                          <a:rPr lang="en-US" sz="2400" i="1">
                            <a:latin typeface="Cambria Math" panose="02040503050406030204" pitchFamily="18" charset="0"/>
                            <a:ea typeface="Helvetica Light" charset="0"/>
                            <a:cs typeface="Helvetica Light" charset="0"/>
                          </a:rPr>
                        </m:ctrlPr>
                      </m:sSubPr>
                      <m:e>
                        <m:r>
                          <a:rPr lang="en-CA" sz="2400" b="0" i="1" smtClean="0">
                            <a:latin typeface="Cambria Math" charset="0"/>
                            <a:ea typeface="Helvetica Light" charset="0"/>
                            <a:cs typeface="Helvetica Light" charset="0"/>
                          </a:rPr>
                          <m:t> </m:t>
                        </m:r>
                        <m:r>
                          <a:rPr lang="en-CA" sz="2400" i="1">
                            <a:latin typeface="Cambria Math" charset="0"/>
                            <a:ea typeface="Helvetica Light" charset="0"/>
                            <a:cs typeface="Helvetica Light" charset="0"/>
                          </a:rPr>
                          <m:t>𝑑</m:t>
                        </m:r>
                      </m:e>
                      <m:sub>
                        <m:r>
                          <a:rPr lang="en-CA" sz="2400" b="0" i="1" smtClean="0">
                            <a:latin typeface="Cambria Math" charset="0"/>
                            <a:ea typeface="Helvetica Light" charset="0"/>
                            <a:cs typeface="Helvetica Light" charset="0"/>
                          </a:rPr>
                          <m:t>3</m:t>
                        </m:r>
                      </m:sub>
                    </m:sSub>
                    <m:r>
                      <a:rPr lang="en-CA" sz="2400" i="1">
                        <a:latin typeface="Cambria Math" panose="02040503050406030204" pitchFamily="18" charset="0"/>
                        <a:ea typeface="Cambria Math" panose="02040503050406030204" pitchFamily="18" charset="0"/>
                        <a:cs typeface="Helvetica Light" charset="0"/>
                      </a:rPr>
                      <m:t>=</m:t>
                    </m:r>
                    <m:r>
                      <m:rPr>
                        <m:nor/>
                      </m:rPr>
                      <a:rPr lang="en-CA" sz="2400">
                        <a:latin typeface="Cambria Math" panose="02040503050406030204" pitchFamily="18" charset="0"/>
                        <a:ea typeface="Cambria Math" panose="02040503050406030204" pitchFamily="18" charset="0"/>
                        <a:cs typeface="Helvetica Light" charset="0"/>
                      </a:rPr>
                      <m:t>“</m:t>
                    </m:r>
                    <m:r>
                      <m:rPr>
                        <m:nor/>
                      </m:rPr>
                      <a:rPr lang="en-CA" sz="2400">
                        <a:latin typeface="Cambria Math" panose="02040503050406030204" pitchFamily="18" charset="0"/>
                        <a:ea typeface="Cambria Math" panose="02040503050406030204" pitchFamily="18" charset="0"/>
                        <a:cs typeface="Helvetica Light" charset="0"/>
                      </a:rPr>
                      <m:t>my</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b="0" i="0" smtClean="0">
                        <a:latin typeface="Cambria Math" panose="02040503050406030204" pitchFamily="18" charset="0"/>
                        <a:ea typeface="Cambria Math" panose="02040503050406030204" pitchFamily="18" charset="0"/>
                        <a:cs typeface="Helvetica Light" charset="0"/>
                      </a:rPr>
                      <m:t>dogs</m:t>
                    </m:r>
                    <m:r>
                      <m:rPr>
                        <m:nor/>
                      </m:rPr>
                      <a:rPr lang="en-CA" sz="2400" b="0" i="0" smtClean="0">
                        <a:latin typeface="Cambria Math" panose="02040503050406030204" pitchFamily="18" charset="0"/>
                        <a:ea typeface="Cambria Math" panose="02040503050406030204" pitchFamily="18" charset="0"/>
                        <a:cs typeface="Helvetica Light" charset="0"/>
                      </a:rPr>
                      <m:t> </m:t>
                    </m:r>
                    <m:r>
                      <m:rPr>
                        <m:nor/>
                      </m:rPr>
                      <a:rPr lang="en-CA" sz="2400">
                        <a:latin typeface="Cambria Math" panose="02040503050406030204" pitchFamily="18" charset="0"/>
                        <a:ea typeface="Cambria Math" panose="02040503050406030204" pitchFamily="18" charset="0"/>
                        <a:cs typeface="Helvetica Light" charset="0"/>
                      </a:rPr>
                      <m:t>breath</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a:latin typeface="Cambria Math" panose="02040503050406030204" pitchFamily="18" charset="0"/>
                        <a:ea typeface="Cambria Math" panose="02040503050406030204" pitchFamily="18" charset="0"/>
                        <a:cs typeface="Helvetica Light" charset="0"/>
                      </a:rPr>
                      <m:t>smells</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a:latin typeface="Cambria Math" panose="02040503050406030204" pitchFamily="18" charset="0"/>
                        <a:ea typeface="Cambria Math" panose="02040503050406030204" pitchFamily="18" charset="0"/>
                        <a:cs typeface="Helvetica Light" charset="0"/>
                      </a:rPr>
                      <m:t>like</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b="0" i="0" smtClean="0">
                        <a:latin typeface="Cambria Math" panose="02040503050406030204" pitchFamily="18" charset="0"/>
                        <a:ea typeface="Cambria Math" panose="02040503050406030204" pitchFamily="18" charset="0"/>
                        <a:cs typeface="Helvetica Light" charset="0"/>
                      </a:rPr>
                      <m:t>dogs</m:t>
                    </m:r>
                    <m:r>
                      <m:rPr>
                        <m:nor/>
                      </m:rPr>
                      <a:rPr lang="en-CA" sz="2400">
                        <a:latin typeface="Cambria Math" panose="02040503050406030204" pitchFamily="18" charset="0"/>
                        <a:ea typeface="Cambria Math" panose="02040503050406030204" pitchFamily="18" charset="0"/>
                        <a:cs typeface="Helvetica Light" charset="0"/>
                      </a:rPr>
                      <m:t> </m:t>
                    </m:r>
                    <m:r>
                      <m:rPr>
                        <m:nor/>
                      </m:rPr>
                      <a:rPr lang="en-CA" sz="2400">
                        <a:latin typeface="Cambria Math" panose="02040503050406030204" pitchFamily="18" charset="0"/>
                        <a:ea typeface="Cambria Math" panose="02040503050406030204" pitchFamily="18" charset="0"/>
                        <a:cs typeface="Helvetica Light" charset="0"/>
                      </a:rPr>
                      <m:t>food</m:t>
                    </m:r>
                    <m:r>
                      <m:rPr>
                        <m:nor/>
                      </m:rPr>
                      <a:rPr lang="en-CA" sz="2400">
                        <a:latin typeface="Cambria Math" panose="02040503050406030204" pitchFamily="18" charset="0"/>
                        <a:ea typeface="Cambria Math" panose="02040503050406030204" pitchFamily="18" charset="0"/>
                        <a:cs typeface="Helvetica Light" charset="0"/>
                      </a:rPr>
                      <m:t>”</m:t>
                    </m:r>
                  </m:oMath>
                </a14:m>
                <a:endParaRPr lang="en-US" sz="2400" dirty="0">
                  <a:latin typeface="Cambria Math" panose="02040503050406030204" pitchFamily="18" charset="0"/>
                  <a:ea typeface="Cambria Math" panose="02040503050406030204" pitchFamily="18" charset="0"/>
                  <a:cs typeface="Helvetica Light"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806" t="-4587" r="-806" b="-6422"/>
                </a:stretch>
              </a:blipFill>
            </p:spPr>
            <p:txBody>
              <a:bodyPr/>
              <a:lstStyle/>
              <a:p>
                <a:r>
                  <a:rPr lang="en-US">
                    <a:noFill/>
                  </a:rPr>
                  <a:t> </a:t>
                </a:r>
              </a:p>
            </p:txBody>
          </p:sp>
        </mc:Fallback>
      </mc:AlternateContent>
    </p:spTree>
    <p:extLst>
      <p:ext uri="{BB962C8B-B14F-4D97-AF65-F5344CB8AC3E}">
        <p14:creationId xmlns:p14="http://schemas.microsoft.com/office/powerpoint/2010/main" val="4049161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Statistics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81192" y="2180497"/>
                <a:ext cx="11029615" cy="1870010"/>
              </a:xfrm>
            </p:spPr>
            <p:txBody>
              <a:bodyPr>
                <a:normAutofit/>
              </a:bodyPr>
              <a:lstStyle/>
              <a:p>
                <a:pPr marL="0" indent="0" algn="just">
                  <a:buNone/>
                </a:pPr>
                <a:r>
                  <a:rPr lang="en-CA" dirty="0">
                    <a:ea typeface="Helvetica Light" charset="0"/>
                    <a:cs typeface="Helvetica Light" charset="0"/>
                  </a:rPr>
                  <a:t>The </a:t>
                </a:r>
                <a:r>
                  <a:rPr lang="en-CA" b="1" dirty="0">
                    <a:ea typeface="Helvetica Light" charset="0"/>
                    <a:cs typeface="Helvetica Light" charset="0"/>
                  </a:rPr>
                  <a:t>relative term frequency </a:t>
                </a:r>
                <a:r>
                  <a:rPr lang="en-CA" dirty="0">
                    <a:ea typeface="Helvetica Light" charset="0"/>
                    <a:cs typeface="Helvetica Light" charset="0"/>
                  </a:rPr>
                  <a:t>of </a:t>
                </a:r>
                <a14:m>
                  <m:oMath xmlns:m="http://schemas.openxmlformats.org/officeDocument/2006/math">
                    <m:r>
                      <a:rPr lang="en-CA" i="1">
                        <a:latin typeface="Cambria Math" charset="0"/>
                        <a:ea typeface="Helvetica Light" charset="0"/>
                        <a:cs typeface="Helvetica Light" charset="0"/>
                      </a:rPr>
                      <m:t>𝑡</m:t>
                    </m:r>
                  </m:oMath>
                </a14:m>
                <a:r>
                  <a:rPr lang="en-US" dirty="0">
                    <a:ea typeface="Helvetica Light" charset="0"/>
                    <a:cs typeface="Helvetica Light" charset="0"/>
                  </a:rPr>
                  <a:t> in </a:t>
                </a:r>
                <a14:m>
                  <m:oMath xmlns:m="http://schemas.openxmlformats.org/officeDocument/2006/math">
                    <m:r>
                      <a:rPr lang="en-CA" b="0" i="1" smtClean="0">
                        <a:latin typeface="Cambria Math" charset="0"/>
                        <a:ea typeface="Helvetica Light" charset="0"/>
                        <a:cs typeface="Helvetica Light" charset="0"/>
                      </a:rPr>
                      <m:t>𝑑</m:t>
                    </m:r>
                  </m:oMath>
                </a14:m>
                <a:r>
                  <a:rPr lang="en-US" dirty="0">
                    <a:ea typeface="Helvetica Light" charset="0"/>
                    <a:cs typeface="Helvetica Light" charset="0"/>
                  </a:rPr>
                  <a:t> is </a:t>
                </a:r>
              </a:p>
              <a:p>
                <a:pPr marL="0" indent="0" algn="just">
                  <a:buNone/>
                </a:pPr>
                <a:endParaRPr lang="en-US" sz="1000" i="1" dirty="0">
                  <a:ea typeface="Helvetica Light" charset="0"/>
                  <a:cs typeface="Helvetica Light" charset="0"/>
                </a:endParaRPr>
              </a:p>
              <a:p>
                <a:pPr marL="0" indent="0" algn="just">
                  <a:buNone/>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ea typeface="Helvetica Light" charset="0"/>
                              <a:cs typeface="Helvetica Light" charset="0"/>
                            </a:rPr>
                          </m:ctrlPr>
                        </m:sSubSupPr>
                        <m:e>
                          <m:r>
                            <m:rPr>
                              <m:nor/>
                            </m:rPr>
                            <a:rPr lang="en-CA" i="1" smtClean="0">
                              <a:latin typeface="Cambria" panose="02040503050406030204" pitchFamily="18" charset="0"/>
                              <a:ea typeface="Cambria Math" panose="02040503050406030204" pitchFamily="18" charset="0"/>
                              <a:cs typeface="Helvetica Light" charset="0"/>
                            </a:rPr>
                            <m:t>tf</m:t>
                          </m:r>
                        </m:e>
                        <m:sub>
                          <m:r>
                            <a:rPr lang="en-CA" i="1">
                              <a:latin typeface="Cambria Math" charset="0"/>
                              <a:ea typeface="Helvetica Light" charset="0"/>
                              <a:cs typeface="Helvetica Light" charset="0"/>
                            </a:rPr>
                            <m:t>𝑡</m:t>
                          </m:r>
                          <m:r>
                            <a:rPr lang="en-CA" i="1">
                              <a:latin typeface="Cambria Math" charset="0"/>
                              <a:ea typeface="Helvetica Light" charset="0"/>
                              <a:cs typeface="Helvetica Light" charset="0"/>
                            </a:rPr>
                            <m:t>,</m:t>
                          </m:r>
                          <m:r>
                            <a:rPr lang="en-CA" i="1">
                              <a:latin typeface="Cambria Math" charset="0"/>
                              <a:ea typeface="Helvetica Light" charset="0"/>
                              <a:cs typeface="Helvetica Light" charset="0"/>
                            </a:rPr>
                            <m:t>𝑑</m:t>
                          </m:r>
                        </m:sub>
                        <m:sup>
                          <m:r>
                            <a:rPr lang="en-CA" i="1">
                              <a:latin typeface="Cambria Math" charset="0"/>
                              <a:ea typeface="Helvetica Light" charset="0"/>
                              <a:cs typeface="Helvetica Light" charset="0"/>
                            </a:rPr>
                            <m:t>∗</m:t>
                          </m:r>
                        </m:sup>
                      </m:sSubSup>
                      <m:r>
                        <a:rPr lang="en-CA" b="0" i="1" smtClean="0">
                          <a:latin typeface="Cambria Math" charset="0"/>
                          <a:ea typeface="Helvetica Light" charset="0"/>
                          <a:cs typeface="Helvetica Light" charset="0"/>
                        </a:rPr>
                        <m:t>=</m:t>
                      </m:r>
                      <m:f>
                        <m:fPr>
                          <m:ctrlPr>
                            <a:rPr lang="mr-IN" b="0" i="1" smtClean="0">
                              <a:latin typeface="Cambria Math" panose="02040503050406030204" pitchFamily="18" charset="0"/>
                              <a:ea typeface="Helvetica Light" charset="0"/>
                              <a:cs typeface="Helvetica Light" charset="0"/>
                            </a:rPr>
                          </m:ctrlPr>
                        </m:fPr>
                        <m:num>
                          <m:r>
                            <m:rPr>
                              <m:nor/>
                            </m:rPr>
                            <a:rPr lang="en-CA" b="0" i="0" smtClean="0">
                              <a:latin typeface="Cambria Math" panose="02040503050406030204" pitchFamily="18" charset="0"/>
                              <a:ea typeface="Cambria Math" panose="02040503050406030204" pitchFamily="18" charset="0"/>
                              <a:cs typeface="Helvetica" charset="0"/>
                            </a:rPr>
                            <m:t># </m:t>
                          </m:r>
                          <m:r>
                            <m:rPr>
                              <m:nor/>
                            </m:rPr>
                            <a:rPr lang="en-CA" smtClean="0">
                              <a:latin typeface="Cambria Math" panose="02040503050406030204" pitchFamily="18" charset="0"/>
                              <a:ea typeface="Cambria Math" panose="02040503050406030204" pitchFamily="18" charset="0"/>
                              <a:cs typeface="Helvetica Light" charset="0"/>
                            </a:rPr>
                            <m:t>of</m:t>
                          </m:r>
                          <m:r>
                            <m:rPr>
                              <m:nor/>
                            </m:rPr>
                            <a:rPr lang="en-CA" smtClean="0">
                              <a:latin typeface="Cambria Math" panose="02040503050406030204" pitchFamily="18" charset="0"/>
                              <a:ea typeface="Cambria Math" panose="02040503050406030204" pitchFamily="18" charset="0"/>
                              <a:cs typeface="Helvetica Light" charset="0"/>
                            </a:rPr>
                            <m:t> </m:t>
                          </m:r>
                          <m:r>
                            <m:rPr>
                              <m:nor/>
                            </m:rPr>
                            <a:rPr lang="en-CA" smtClean="0">
                              <a:latin typeface="Cambria Math" panose="02040503050406030204" pitchFamily="18" charset="0"/>
                              <a:ea typeface="Cambria Math" panose="02040503050406030204" pitchFamily="18" charset="0"/>
                              <a:cs typeface="Helvetica Light" charset="0"/>
                            </a:rPr>
                            <m:t>times</m:t>
                          </m:r>
                          <m:r>
                            <m:rPr>
                              <m:nor/>
                            </m:rPr>
                            <a:rPr lang="en-CA" smtClean="0">
                              <a:latin typeface="Cambria Math" panose="02040503050406030204" pitchFamily="18" charset="0"/>
                              <a:ea typeface="Cambria Math" panose="02040503050406030204" pitchFamily="18" charset="0"/>
                              <a:cs typeface="Helvetica Light" charset="0"/>
                            </a:rPr>
                            <m:t> </m:t>
                          </m:r>
                          <m:r>
                            <a:rPr lang="en-CA" b="0" i="1" smtClean="0">
                              <a:latin typeface="Cambria Math" panose="02040503050406030204" pitchFamily="18" charset="0"/>
                              <a:ea typeface="Cambria Math" panose="02040503050406030204" pitchFamily="18" charset="0"/>
                              <a:cs typeface="Helvetica Light" charset="0"/>
                            </a:rPr>
                            <m:t>𝑡</m:t>
                          </m:r>
                          <m:r>
                            <a:rPr lang="en-CA" b="0" i="1" smtClean="0">
                              <a:latin typeface="Cambria Math" panose="02040503050406030204" pitchFamily="18" charset="0"/>
                              <a:ea typeface="Cambria Math" panose="02040503050406030204" pitchFamily="18" charset="0"/>
                              <a:cs typeface="Helvetica Light" charset="0"/>
                            </a:rPr>
                            <m:t> </m:t>
                          </m:r>
                          <m:r>
                            <m:rPr>
                              <m:nor/>
                            </m:rPr>
                            <a:rPr lang="en-CA" smtClean="0">
                              <a:latin typeface="Cambria Math" panose="02040503050406030204" pitchFamily="18" charset="0"/>
                              <a:ea typeface="Cambria Math" panose="02040503050406030204" pitchFamily="18" charset="0"/>
                              <a:cs typeface="Helvetica Light" charset="0"/>
                            </a:rPr>
                            <m:t>occurs</m:t>
                          </m:r>
                          <m:r>
                            <m:rPr>
                              <m:nor/>
                            </m:rPr>
                            <a:rPr lang="en-CA" b="0" i="0" smtClean="0">
                              <a:latin typeface="Cambria Math" panose="02040503050406030204" pitchFamily="18" charset="0"/>
                              <a:ea typeface="Cambria Math" panose="02040503050406030204" pitchFamily="18" charset="0"/>
                              <a:cs typeface="Helvetica" charset="0"/>
                            </a:rPr>
                            <m:t> </m:t>
                          </m:r>
                          <m:r>
                            <m:rPr>
                              <m:nor/>
                            </m:rPr>
                            <a:rPr lang="en-CA" smtClean="0">
                              <a:latin typeface="Cambria Math" panose="02040503050406030204" pitchFamily="18" charset="0"/>
                              <a:ea typeface="Cambria Math" panose="02040503050406030204" pitchFamily="18" charset="0"/>
                              <a:cs typeface="Helvetica Light" charset="0"/>
                            </a:rPr>
                            <m:t>in</m:t>
                          </m:r>
                          <m:r>
                            <a:rPr lang="en-CA" b="0" i="1" smtClean="0">
                              <a:latin typeface="Cambria Math" panose="02040503050406030204" pitchFamily="18" charset="0"/>
                              <a:ea typeface="Cambria Math" panose="02040503050406030204" pitchFamily="18" charset="0"/>
                              <a:cs typeface="Helvetica" charset="0"/>
                            </a:rPr>
                            <m:t> </m:t>
                          </m:r>
                          <m:r>
                            <a:rPr lang="en-CA" b="0" i="1" smtClean="0">
                              <a:latin typeface="Cambria Math" panose="02040503050406030204" pitchFamily="18" charset="0"/>
                              <a:ea typeface="Cambria Math" panose="02040503050406030204" pitchFamily="18" charset="0"/>
                              <a:cs typeface="Helvetica Light" charset="0"/>
                            </a:rPr>
                            <m:t>𝑑</m:t>
                          </m:r>
                        </m:num>
                        <m:den>
                          <m:sSub>
                            <m:sSubPr>
                              <m:ctrlPr>
                                <a:rPr lang="en-US" b="0" i="1" smtClean="0">
                                  <a:latin typeface="Cambria Math" panose="02040503050406030204" pitchFamily="18" charset="0"/>
                                  <a:ea typeface="Helvetica Light" charset="0"/>
                                  <a:cs typeface="Helvetica Light" charset="0"/>
                                </a:rPr>
                              </m:ctrlPr>
                            </m:sSubPr>
                            <m:e>
                              <m:r>
                                <a:rPr lang="en-CA" b="0" i="1" smtClean="0">
                                  <a:latin typeface="Cambria Math" charset="0"/>
                                  <a:ea typeface="Helvetica Light" charset="0"/>
                                  <a:cs typeface="Helvetica Light" charset="0"/>
                                </a:rPr>
                                <m:t>𝑀</m:t>
                              </m:r>
                            </m:e>
                            <m:sub>
                              <m:r>
                                <a:rPr lang="en-CA" b="0" i="1" smtClean="0">
                                  <a:latin typeface="Cambria Math" charset="0"/>
                                  <a:ea typeface="Helvetica Light" charset="0"/>
                                  <a:cs typeface="Helvetica Light" charset="0"/>
                                </a:rPr>
                                <m:t>𝑑</m:t>
                              </m:r>
                            </m:sub>
                          </m:sSub>
                        </m:den>
                      </m:f>
                    </m:oMath>
                  </m:oMathPara>
                </a14:m>
                <a:endParaRPr lang="en-US" dirty="0">
                  <a:ea typeface="Helvetica Light" charset="0"/>
                  <a:cs typeface="Helvetica Light" charset="0"/>
                </a:endParaRPr>
              </a:p>
              <a:p>
                <a:pPr marL="0" indent="0" algn="just">
                  <a:buNone/>
                </a:pPr>
                <a:endParaRPr lang="en-US" dirty="0">
                  <a:ea typeface="Helvetica Light" charset="0"/>
                  <a:cs typeface="Helvetica Light"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81192" y="2180497"/>
                <a:ext cx="11029615" cy="1870010"/>
              </a:xfrm>
              <a:blipFill>
                <a:blip r:embed="rId3"/>
                <a:stretch>
                  <a:fillRect l="-806" t="-74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4" name="Table 3"/>
              <p:cNvGraphicFramePr>
                <a:graphicFrameLocks noGrp="1"/>
              </p:cNvGraphicFramePr>
              <p:nvPr>
                <p:extLst>
                  <p:ext uri="{D42A27DB-BD31-4B8C-83A1-F6EECF244321}">
                    <p14:modId xmlns:p14="http://schemas.microsoft.com/office/powerpoint/2010/main" val="3945841695"/>
                  </p:ext>
                </p:extLst>
              </p:nvPr>
            </p:nvGraphicFramePr>
            <p:xfrm>
              <a:off x="363416" y="3721100"/>
              <a:ext cx="11453440" cy="2430708"/>
            </p:xfrm>
            <a:graphic>
              <a:graphicData uri="http://schemas.openxmlformats.org/drawingml/2006/table">
                <a:tbl>
                  <a:tblPr firstRow="1" bandRow="1">
                    <a:tableStyleId>{5C22544A-7EE6-4342-B048-85BDC9FD1C3A}</a:tableStyleId>
                  </a:tblPr>
                  <a:tblGrid>
                    <a:gridCol w="715840">
                      <a:extLst>
                        <a:ext uri="{9D8B030D-6E8A-4147-A177-3AD203B41FA5}">
                          <a16:colId xmlns:a16="http://schemas.microsoft.com/office/drawing/2014/main" xmlns="" val="20000"/>
                        </a:ext>
                      </a:extLst>
                    </a:gridCol>
                    <a:gridCol w="715840">
                      <a:extLst>
                        <a:ext uri="{9D8B030D-6E8A-4147-A177-3AD203B41FA5}">
                          <a16:colId xmlns:a16="http://schemas.microsoft.com/office/drawing/2014/main" xmlns="" val="20001"/>
                        </a:ext>
                      </a:extLst>
                    </a:gridCol>
                    <a:gridCol w="715840">
                      <a:extLst>
                        <a:ext uri="{9D8B030D-6E8A-4147-A177-3AD203B41FA5}">
                          <a16:colId xmlns:a16="http://schemas.microsoft.com/office/drawing/2014/main" xmlns="" val="20002"/>
                        </a:ext>
                      </a:extLst>
                    </a:gridCol>
                    <a:gridCol w="715840">
                      <a:extLst>
                        <a:ext uri="{9D8B030D-6E8A-4147-A177-3AD203B41FA5}">
                          <a16:colId xmlns:a16="http://schemas.microsoft.com/office/drawing/2014/main" xmlns="" val="20003"/>
                        </a:ext>
                      </a:extLst>
                    </a:gridCol>
                    <a:gridCol w="715840">
                      <a:extLst>
                        <a:ext uri="{9D8B030D-6E8A-4147-A177-3AD203B41FA5}">
                          <a16:colId xmlns:a16="http://schemas.microsoft.com/office/drawing/2014/main" xmlns="" val="20004"/>
                        </a:ext>
                      </a:extLst>
                    </a:gridCol>
                    <a:gridCol w="715840">
                      <a:extLst>
                        <a:ext uri="{9D8B030D-6E8A-4147-A177-3AD203B41FA5}">
                          <a16:colId xmlns:a16="http://schemas.microsoft.com/office/drawing/2014/main" xmlns="" val="20005"/>
                        </a:ext>
                      </a:extLst>
                    </a:gridCol>
                    <a:gridCol w="715840">
                      <a:extLst>
                        <a:ext uri="{9D8B030D-6E8A-4147-A177-3AD203B41FA5}">
                          <a16:colId xmlns:a16="http://schemas.microsoft.com/office/drawing/2014/main" xmlns="" val="20006"/>
                        </a:ext>
                      </a:extLst>
                    </a:gridCol>
                    <a:gridCol w="715840">
                      <a:extLst>
                        <a:ext uri="{9D8B030D-6E8A-4147-A177-3AD203B41FA5}">
                          <a16:colId xmlns:a16="http://schemas.microsoft.com/office/drawing/2014/main" xmlns="" val="20007"/>
                        </a:ext>
                      </a:extLst>
                    </a:gridCol>
                    <a:gridCol w="715840">
                      <a:extLst>
                        <a:ext uri="{9D8B030D-6E8A-4147-A177-3AD203B41FA5}">
                          <a16:colId xmlns:a16="http://schemas.microsoft.com/office/drawing/2014/main" xmlns="" val="20008"/>
                        </a:ext>
                      </a:extLst>
                    </a:gridCol>
                    <a:gridCol w="715840">
                      <a:extLst>
                        <a:ext uri="{9D8B030D-6E8A-4147-A177-3AD203B41FA5}">
                          <a16:colId xmlns:a16="http://schemas.microsoft.com/office/drawing/2014/main" xmlns="" val="20009"/>
                        </a:ext>
                      </a:extLst>
                    </a:gridCol>
                    <a:gridCol w="715840">
                      <a:extLst>
                        <a:ext uri="{9D8B030D-6E8A-4147-A177-3AD203B41FA5}">
                          <a16:colId xmlns:a16="http://schemas.microsoft.com/office/drawing/2014/main" xmlns="" val="20010"/>
                        </a:ext>
                      </a:extLst>
                    </a:gridCol>
                    <a:gridCol w="715840">
                      <a:extLst>
                        <a:ext uri="{9D8B030D-6E8A-4147-A177-3AD203B41FA5}">
                          <a16:colId xmlns:a16="http://schemas.microsoft.com/office/drawing/2014/main" xmlns="" val="20011"/>
                        </a:ext>
                      </a:extLst>
                    </a:gridCol>
                    <a:gridCol w="715840">
                      <a:extLst>
                        <a:ext uri="{9D8B030D-6E8A-4147-A177-3AD203B41FA5}">
                          <a16:colId xmlns:a16="http://schemas.microsoft.com/office/drawing/2014/main" xmlns="" val="20012"/>
                        </a:ext>
                      </a:extLst>
                    </a:gridCol>
                    <a:gridCol w="715840">
                      <a:extLst>
                        <a:ext uri="{9D8B030D-6E8A-4147-A177-3AD203B41FA5}">
                          <a16:colId xmlns:a16="http://schemas.microsoft.com/office/drawing/2014/main" xmlns="" val="20013"/>
                        </a:ext>
                      </a:extLst>
                    </a:gridCol>
                    <a:gridCol w="715840">
                      <a:extLst>
                        <a:ext uri="{9D8B030D-6E8A-4147-A177-3AD203B41FA5}">
                          <a16:colId xmlns:a16="http://schemas.microsoft.com/office/drawing/2014/main" xmlns="" val="20014"/>
                        </a:ext>
                      </a:extLst>
                    </a:gridCol>
                    <a:gridCol w="715840">
                      <a:extLst>
                        <a:ext uri="{9D8B030D-6E8A-4147-A177-3AD203B41FA5}">
                          <a16:colId xmlns:a16="http://schemas.microsoft.com/office/drawing/2014/main" xmlns="" val="20015"/>
                        </a:ext>
                      </a:extLst>
                    </a:gridCol>
                  </a:tblGrid>
                  <a:tr h="346808">
                    <a:tc rowSpan="2" gridSpan="2">
                      <a:txBody>
                        <a:bodyPr/>
                        <a:lstStyle/>
                        <a:p>
                          <a:pPr/>
                          <a14:m>
                            <m:oMathPara xmlns:m="http://schemas.openxmlformats.org/officeDocument/2006/math">
                              <m:oMathParaPr>
                                <m:jc m:val="centerGroup"/>
                              </m:oMathParaPr>
                              <m:oMath xmlns:m="http://schemas.openxmlformats.org/officeDocument/2006/math">
                                <m:sSubSup>
                                  <m:sSubSupPr>
                                    <m:ctrlPr>
                                      <a:rPr lang="en-US" sz="2800" i="1" smtClean="0">
                                        <a:latin typeface="Cambria Math" panose="02040503050406030204" pitchFamily="18" charset="0"/>
                                        <a:ea typeface="Helvetica Light" charset="0"/>
                                        <a:cs typeface="Helvetica Light" charset="0"/>
                                      </a:rPr>
                                    </m:ctrlPr>
                                  </m:sSubSupPr>
                                  <m:e>
                                    <m:r>
                                      <m:rPr>
                                        <m:nor/>
                                      </m:rPr>
                                      <a:rPr lang="en-CA" sz="2800" b="0" i="1">
                                        <a:latin typeface="Cambria" panose="02040503050406030204" pitchFamily="18" charset="0"/>
                                        <a:ea typeface="Helvetica Light" charset="0"/>
                                        <a:cs typeface="Helvetica Light" charset="0"/>
                                      </a:rPr>
                                      <m:t>tf</m:t>
                                    </m:r>
                                  </m:e>
                                  <m:sub>
                                    <m:r>
                                      <a:rPr lang="en-CA" sz="2800" i="1">
                                        <a:latin typeface="Cambria Math" charset="0"/>
                                        <a:ea typeface="Helvetica Light" charset="0"/>
                                        <a:cs typeface="Helvetica Light" charset="0"/>
                                      </a:rPr>
                                      <m:t>𝑡</m:t>
                                    </m:r>
                                    <m:r>
                                      <a:rPr lang="en-CA" sz="2800" i="1">
                                        <a:latin typeface="Cambria Math" charset="0"/>
                                        <a:ea typeface="Helvetica Light" charset="0"/>
                                        <a:cs typeface="Helvetica Light" charset="0"/>
                                      </a:rPr>
                                      <m:t>,</m:t>
                                    </m:r>
                                    <m:r>
                                      <a:rPr lang="en-CA" sz="2800" i="1">
                                        <a:latin typeface="Cambria Math" charset="0"/>
                                        <a:ea typeface="Helvetica Light" charset="0"/>
                                        <a:cs typeface="Helvetica Light" charset="0"/>
                                      </a:rPr>
                                      <m:t>𝑑</m:t>
                                    </m:r>
                                  </m:sub>
                                  <m:sup>
                                    <m:r>
                                      <a:rPr lang="en-CA" sz="2800" i="1">
                                        <a:latin typeface="Cambria Math" charset="0"/>
                                        <a:ea typeface="Helvetica Light" charset="0"/>
                                        <a:cs typeface="Helvetica Light" charset="0"/>
                                      </a:rPr>
                                      <m:t>∗</m:t>
                                    </m:r>
                                  </m:sup>
                                </m:sSubSup>
                              </m:oMath>
                            </m:oMathPara>
                          </a14:m>
                          <a:endParaRPr lang="en-US" sz="2800" dirty="0">
                            <a:latin typeface="Helvetica Light"/>
                          </a:endParaRPr>
                        </a:p>
                      </a:txBody>
                      <a:tcPr anchor="ctr">
                        <a:solidFill>
                          <a:schemeClr val="tx1"/>
                        </a:solidFill>
                      </a:tcPr>
                    </a:tc>
                    <a:tc rowSpan="2" hMerge="1">
                      <a:txBody>
                        <a:bodyPr/>
                        <a:lstStyle/>
                        <a:p>
                          <a:endParaRPr lang="en-US" dirty="0"/>
                        </a:p>
                      </a:txBody>
                      <a:tcPr/>
                    </a:tc>
                    <a:tc gridSpan="14">
                      <a:txBody>
                        <a:bodyPr/>
                        <a:lstStyle/>
                        <a:p>
                          <a:pPr marL="0" algn="ctr" defTabSz="914400" rtl="0" eaLnBrk="1" latinLnBrk="0" hangingPunct="1"/>
                          <a14:m>
                            <m:oMathPara xmlns:m="http://schemas.openxmlformats.org/officeDocument/2006/math">
                              <m:oMathParaPr>
                                <m:jc m:val="centerGroup"/>
                              </m:oMathParaPr>
                              <m:oMath xmlns:m="http://schemas.openxmlformats.org/officeDocument/2006/math">
                                <m:r>
                                  <a:rPr lang="en-US" sz="2400" kern="1200" dirty="0" smtClean="0">
                                    <a:solidFill>
                                      <a:schemeClr val="dk1"/>
                                    </a:solidFill>
                                    <a:latin typeface="Cambria Math" charset="0"/>
                                    <a:ea typeface="Charter Roman" charset="0"/>
                                    <a:cs typeface="Charter Roman" charset="0"/>
                                  </a:rPr>
                                  <m:t>𝑡</m:t>
                                </m:r>
                              </m:oMath>
                            </m:oMathPara>
                          </a14:m>
                          <a:endParaRPr lang="en-US" sz="2400" kern="1200" dirty="0">
                            <a:solidFill>
                              <a:schemeClr val="dk1"/>
                            </a:solidFill>
                            <a:latin typeface="Charter" pitchFamily="2" charset="0"/>
                            <a:ea typeface="Charter Roman" charset="0"/>
                            <a:cs typeface="Charter Roman" charset="0"/>
                          </a:endParaRPr>
                        </a:p>
                      </a:txBody>
                      <a:tcPr anchor="ctr">
                        <a:solidFill>
                          <a:srgbClr val="D2DEEF"/>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extLst>
                      <a:ext uri="{0D108BD9-81ED-4DB2-BD59-A6C34878D82A}">
                        <a16:rowId xmlns:a16="http://schemas.microsoft.com/office/drawing/2014/main" xmlns="" val="10000"/>
                      </a:ext>
                    </a:extLst>
                  </a:tr>
                  <a:tr h="485116">
                    <a:tc gridSpan="2" vMerge="1">
                      <a:txBody>
                        <a:bodyPr/>
                        <a:lstStyle/>
                        <a:p>
                          <a:endParaRPr lang="en-US" dirty="0"/>
                        </a:p>
                      </a:txBody>
                      <a:tcPr/>
                    </a:tc>
                    <a:tc hMerge="1" vMerge="1">
                      <a:txBody>
                        <a:bodyPr/>
                        <a:lstStyle/>
                        <a:p>
                          <a:endParaRPr lang="en-US" dirty="0"/>
                        </a:p>
                      </a:txBody>
                      <a:tcPr/>
                    </a:tc>
                    <a:tc>
                      <a:txBody>
                        <a:bodyPr/>
                        <a:lstStyle/>
                        <a:p>
                          <a:pPr algn="ctr"/>
                          <a:r>
                            <a:rPr lang="en-US" sz="1400" dirty="0">
                              <a:latin typeface="Charter" pitchFamily="2" charset="0"/>
                              <a:ea typeface="Charter Roman" charset="0"/>
                              <a:cs typeface="Charter Roman" charset="0"/>
                            </a:rPr>
                            <a:t>1</a:t>
                          </a:r>
                        </a:p>
                        <a:p>
                          <a:pPr algn="ctr"/>
                          <a:r>
                            <a:rPr lang="en-US" sz="1400" dirty="0">
                              <a:latin typeface="Charter" pitchFamily="2" charset="0"/>
                              <a:ea typeface="Charter Roman" charset="0"/>
                              <a:cs typeface="Charter Roman" charset="0"/>
                            </a:rPr>
                            <a:t>been</a:t>
                          </a:r>
                        </a:p>
                      </a:txBody>
                      <a:tcPr anchor="ctr"/>
                    </a:tc>
                    <a:tc>
                      <a:txBody>
                        <a:bodyPr/>
                        <a:lstStyle/>
                        <a:p>
                          <a:pPr algn="ctr"/>
                          <a:r>
                            <a:rPr lang="en-US" sz="1400" dirty="0">
                              <a:latin typeface="Charter" pitchFamily="2" charset="0"/>
                              <a:ea typeface="Charter Roman" charset="0"/>
                              <a:cs typeface="Charter Roman" charset="0"/>
                            </a:rPr>
                            <a:t>2</a:t>
                          </a:r>
                        </a:p>
                        <a:p>
                          <a:pPr algn="ctr"/>
                          <a:r>
                            <a:rPr lang="en-US" sz="1400" dirty="0">
                              <a:latin typeface="Charter" pitchFamily="2" charset="0"/>
                              <a:ea typeface="Charter Roman" charset="0"/>
                              <a:cs typeface="Charter Roman" charset="0"/>
                            </a:rPr>
                            <a:t>breath</a:t>
                          </a:r>
                        </a:p>
                      </a:txBody>
                      <a:tcPr anchor="ctr"/>
                    </a:tc>
                    <a:tc>
                      <a:txBody>
                        <a:bodyPr/>
                        <a:lstStyle/>
                        <a:p>
                          <a:pPr marL="0" algn="ctr" defTabSz="457200" rtl="0" eaLnBrk="1" latinLnBrk="0" hangingPunct="1"/>
                          <a:r>
                            <a:rPr lang="en-US" sz="1400" kern="1200" dirty="0">
                              <a:solidFill>
                                <a:schemeClr val="dk1"/>
                              </a:solidFill>
                              <a:latin typeface="Charter" pitchFamily="2" charset="0"/>
                              <a:ea typeface="Charter Roman" charset="0"/>
                              <a:cs typeface="Charter Roman" charset="0"/>
                            </a:rPr>
                            <a:t>3</a:t>
                          </a:r>
                        </a:p>
                        <a:p>
                          <a:pPr marL="0" algn="ctr" defTabSz="457200" rtl="0" eaLnBrk="1" latinLnBrk="0" hangingPunct="1"/>
                          <a:r>
                            <a:rPr lang="en-US" sz="1400" kern="1200" dirty="0">
                              <a:solidFill>
                                <a:schemeClr val="dk1"/>
                              </a:solidFill>
                              <a:latin typeface="Charter" pitchFamily="2" charset="0"/>
                              <a:ea typeface="Charter Roman" charset="0"/>
                              <a:cs typeface="Charter Roman" charset="0"/>
                            </a:rPr>
                            <a:t>did</a:t>
                          </a:r>
                        </a:p>
                      </a:txBody>
                      <a:tcPr anchor="ctr">
                        <a:solidFill>
                          <a:srgbClr val="92D050"/>
                        </a:solidFill>
                      </a:tcPr>
                    </a:tc>
                    <a:tc>
                      <a:txBody>
                        <a:bodyPr/>
                        <a:lstStyle/>
                        <a:p>
                          <a:pPr algn="ctr"/>
                          <a:r>
                            <a:rPr lang="en-US" sz="1400" dirty="0">
                              <a:latin typeface="Charter" pitchFamily="2" charset="0"/>
                              <a:ea typeface="Charter Roman" charset="0"/>
                              <a:cs typeface="Charter Roman" charset="0"/>
                            </a:rPr>
                            <a:t>4</a:t>
                          </a:r>
                        </a:p>
                        <a:p>
                          <a:pPr algn="ctr"/>
                          <a:r>
                            <a:rPr lang="en-US" sz="1400" dirty="0">
                              <a:latin typeface="Charter" pitchFamily="2" charset="0"/>
                              <a:ea typeface="Charter Roman" charset="0"/>
                              <a:cs typeface="Charter Roman" charset="0"/>
                            </a:rPr>
                            <a:t>dogs</a:t>
                          </a:r>
                        </a:p>
                      </a:txBody>
                      <a:tcPr anchor="ctr"/>
                    </a:tc>
                    <a:tc>
                      <a:txBody>
                        <a:bodyPr/>
                        <a:lstStyle/>
                        <a:p>
                          <a:pPr algn="ctr"/>
                          <a:r>
                            <a:rPr lang="en-US" sz="1400" dirty="0">
                              <a:latin typeface="Charter" pitchFamily="2" charset="0"/>
                              <a:ea typeface="Charter Roman" charset="0"/>
                              <a:cs typeface="Charter Roman" charset="0"/>
                            </a:rPr>
                            <a:t>5</a:t>
                          </a:r>
                        </a:p>
                        <a:p>
                          <a:pPr algn="ctr"/>
                          <a:r>
                            <a:rPr lang="en-US" sz="1400" dirty="0">
                              <a:latin typeface="Charter" pitchFamily="2" charset="0"/>
                              <a:ea typeface="Charter Roman" charset="0"/>
                              <a:cs typeface="Charter Roman" charset="0"/>
                            </a:rPr>
                            <a:t>food</a:t>
                          </a:r>
                        </a:p>
                      </a:txBody>
                      <a:tcPr anchor="ctr"/>
                    </a:tc>
                    <a:tc>
                      <a:txBody>
                        <a:bodyPr/>
                        <a:lstStyle/>
                        <a:p>
                          <a:pPr algn="ctr"/>
                          <a:r>
                            <a:rPr lang="en-US" sz="1400" dirty="0">
                              <a:latin typeface="Charter" pitchFamily="2" charset="0"/>
                              <a:ea typeface="Charter Roman" charset="0"/>
                              <a:cs typeface="Charter Roman" charset="0"/>
                            </a:rPr>
                            <a:t>6</a:t>
                          </a:r>
                        </a:p>
                        <a:p>
                          <a:pPr algn="ctr"/>
                          <a:r>
                            <a:rPr lang="en-US" sz="1400" dirty="0">
                              <a:latin typeface="Charter" pitchFamily="2" charset="0"/>
                              <a:ea typeface="Charter Roman" charset="0"/>
                              <a:cs typeface="Charter Roman" charset="0"/>
                            </a:rPr>
                            <a:t>have</a:t>
                          </a:r>
                        </a:p>
                      </a:txBody>
                      <a:tcPr anchor="ctr"/>
                    </a:tc>
                    <a:tc>
                      <a:txBody>
                        <a:bodyPr/>
                        <a:lstStyle/>
                        <a:p>
                          <a:pPr algn="ctr"/>
                          <a:r>
                            <a:rPr lang="en-US" sz="1400" dirty="0">
                              <a:latin typeface="Charter" pitchFamily="2" charset="0"/>
                              <a:ea typeface="Charter Roman" charset="0"/>
                              <a:cs typeface="Charter Roman" charset="0"/>
                            </a:rPr>
                            <a:t>7</a:t>
                          </a:r>
                        </a:p>
                        <a:p>
                          <a:pPr algn="ctr"/>
                          <a:r>
                            <a:rPr lang="en-US" sz="1400" dirty="0">
                              <a:latin typeface="Charter" pitchFamily="2" charset="0"/>
                              <a:ea typeface="Charter Roman" charset="0"/>
                              <a:cs typeface="Charter Roman" charset="0"/>
                            </a:rPr>
                            <a:t>let</a:t>
                          </a:r>
                        </a:p>
                      </a:txBody>
                      <a:tcPr anchor="ctr"/>
                    </a:tc>
                    <a:tc>
                      <a:txBody>
                        <a:bodyPr/>
                        <a:lstStyle/>
                        <a:p>
                          <a:pPr algn="ctr"/>
                          <a:r>
                            <a:rPr lang="en-US" sz="1400" dirty="0">
                              <a:latin typeface="Charter" pitchFamily="2" charset="0"/>
                              <a:ea typeface="Charter Roman" charset="0"/>
                              <a:cs typeface="Charter Roman" charset="0"/>
                            </a:rPr>
                            <a:t>8</a:t>
                          </a:r>
                        </a:p>
                        <a:p>
                          <a:pPr algn="ctr"/>
                          <a:r>
                            <a:rPr lang="en-US" sz="1400" dirty="0">
                              <a:latin typeface="Charter" pitchFamily="2" charset="0"/>
                              <a:ea typeface="Charter Roman" charset="0"/>
                              <a:cs typeface="Charter Roman" charset="0"/>
                            </a:rPr>
                            <a:t>like</a:t>
                          </a:r>
                        </a:p>
                      </a:txBody>
                      <a:tcPr anchor="ctr"/>
                    </a:tc>
                    <a:tc>
                      <a:txBody>
                        <a:bodyPr/>
                        <a:lstStyle/>
                        <a:p>
                          <a:pPr algn="ctr"/>
                          <a:r>
                            <a:rPr lang="en-US" sz="1400" dirty="0">
                              <a:latin typeface="Charter" pitchFamily="2" charset="0"/>
                              <a:ea typeface="Charter Roman" charset="0"/>
                              <a:cs typeface="Charter Roman" charset="0"/>
                            </a:rPr>
                            <a:t>9</a:t>
                          </a:r>
                        </a:p>
                        <a:p>
                          <a:pPr algn="ctr"/>
                          <a:r>
                            <a:rPr lang="en-US" sz="1400" dirty="0">
                              <a:latin typeface="Charter" pitchFamily="2" charset="0"/>
                              <a:ea typeface="Charter Roman" charset="0"/>
                              <a:cs typeface="Charter Roman" charset="0"/>
                            </a:rPr>
                            <a:t>my</a:t>
                          </a:r>
                        </a:p>
                      </a:txBody>
                      <a:tcPr anchor="ctr"/>
                    </a:tc>
                    <a:tc>
                      <a:txBody>
                        <a:bodyPr/>
                        <a:lstStyle/>
                        <a:p>
                          <a:pPr algn="ctr"/>
                          <a:r>
                            <a:rPr lang="en-US" sz="1400" dirty="0">
                              <a:latin typeface="Charter" pitchFamily="2" charset="0"/>
                              <a:ea typeface="Charter Roman" charset="0"/>
                              <a:cs typeface="Charter Roman" charset="0"/>
                            </a:rPr>
                            <a:t>10</a:t>
                          </a:r>
                        </a:p>
                        <a:p>
                          <a:pPr algn="ctr"/>
                          <a:r>
                            <a:rPr lang="en-US" sz="1400" dirty="0">
                              <a:latin typeface="Charter" pitchFamily="2" charset="0"/>
                              <a:ea typeface="Charter Roman" charset="0"/>
                              <a:cs typeface="Charter Roman" charset="0"/>
                            </a:rPr>
                            <a:t>out</a:t>
                          </a:r>
                        </a:p>
                      </a:txBody>
                      <a:tcPr anchor="ctr"/>
                    </a:tc>
                    <a:tc>
                      <a:txBody>
                        <a:bodyPr/>
                        <a:lstStyle/>
                        <a:p>
                          <a:pPr algn="ctr"/>
                          <a:r>
                            <a:rPr lang="en-US" sz="1400" dirty="0">
                              <a:latin typeface="Charter" pitchFamily="2" charset="0"/>
                              <a:ea typeface="Charter Roman" charset="0"/>
                              <a:cs typeface="Charter Roman" charset="0"/>
                            </a:rPr>
                            <a:t>11</a:t>
                          </a:r>
                        </a:p>
                        <a:p>
                          <a:pPr algn="ctr"/>
                          <a:r>
                            <a:rPr lang="en-US" sz="1400" dirty="0">
                              <a:latin typeface="Charter" pitchFamily="2" charset="0"/>
                              <a:ea typeface="Charter Roman" charset="0"/>
                              <a:cs typeface="Charter Roman" charset="0"/>
                            </a:rPr>
                            <a:t>smells</a:t>
                          </a:r>
                        </a:p>
                      </a:txBody>
                      <a:tcPr anchor="ctr"/>
                    </a:tc>
                    <a:tc>
                      <a:txBody>
                        <a:bodyPr/>
                        <a:lstStyle/>
                        <a:p>
                          <a:pPr algn="ctr"/>
                          <a:r>
                            <a:rPr lang="en-US" sz="1400" dirty="0">
                              <a:latin typeface="Charter" pitchFamily="2" charset="0"/>
                              <a:ea typeface="Charter Roman" charset="0"/>
                              <a:cs typeface="Charter Roman" charset="0"/>
                            </a:rPr>
                            <a:t>12</a:t>
                          </a:r>
                        </a:p>
                        <a:p>
                          <a:pPr algn="ctr"/>
                          <a:r>
                            <a:rPr lang="en-US" sz="1400" dirty="0">
                              <a:latin typeface="Charter" pitchFamily="2" charset="0"/>
                              <a:ea typeface="Charter Roman" charset="0"/>
                              <a:cs typeface="Charter Roman" charset="0"/>
                            </a:rPr>
                            <a:t>that</a:t>
                          </a:r>
                        </a:p>
                      </a:txBody>
                      <a:tcPr anchor="ctr"/>
                    </a:tc>
                    <a:tc>
                      <a:txBody>
                        <a:bodyPr/>
                        <a:lstStyle/>
                        <a:p>
                          <a:pPr algn="ctr"/>
                          <a:r>
                            <a:rPr lang="en-US" sz="1400" dirty="0">
                              <a:latin typeface="Charter" pitchFamily="2" charset="0"/>
                              <a:ea typeface="Charter Roman" charset="0"/>
                              <a:cs typeface="Charter Roman" charset="0"/>
                            </a:rPr>
                            <a:t>13</a:t>
                          </a:r>
                        </a:p>
                        <a:p>
                          <a:pPr algn="ctr"/>
                          <a:r>
                            <a:rPr lang="en-US" sz="1400" dirty="0">
                              <a:latin typeface="Charter" pitchFamily="2" charset="0"/>
                              <a:ea typeface="Charter Roman" charset="0"/>
                              <a:cs typeface="Charter Roman" charset="0"/>
                            </a:rPr>
                            <a:t>the</a:t>
                          </a:r>
                        </a:p>
                      </a:txBody>
                      <a:tcPr anchor="ctr"/>
                    </a:tc>
                    <a:tc>
                      <a:txBody>
                        <a:bodyPr/>
                        <a:lstStyle/>
                        <a:p>
                          <a:pPr algn="ctr"/>
                          <a:r>
                            <a:rPr lang="en-US" sz="1400" dirty="0">
                              <a:latin typeface="Charter" pitchFamily="2" charset="0"/>
                              <a:ea typeface="Charter Roman" charset="0"/>
                              <a:cs typeface="Charter Roman" charset="0"/>
                            </a:rPr>
                            <a:t>14</a:t>
                          </a:r>
                        </a:p>
                        <a:p>
                          <a:pPr algn="ctr"/>
                          <a:r>
                            <a:rPr lang="en-US" sz="1400" dirty="0">
                              <a:latin typeface="Charter" pitchFamily="2" charset="0"/>
                              <a:ea typeface="Charter Roman" charset="0"/>
                              <a:cs typeface="Charter Roman" charset="0"/>
                            </a:rPr>
                            <a:t>who</a:t>
                          </a:r>
                        </a:p>
                      </a:txBody>
                      <a:tcPr anchor="ctr"/>
                    </a:tc>
                    <a:extLst>
                      <a:ext uri="{0D108BD9-81ED-4DB2-BD59-A6C34878D82A}">
                        <a16:rowId xmlns:a16="http://schemas.microsoft.com/office/drawing/2014/main" xmlns="" val="10001"/>
                      </a:ext>
                    </a:extLst>
                  </a:tr>
                  <a:tr h="485116">
                    <a:tc rowSpan="3">
                      <a:txBody>
                        <a:bodyPr/>
                        <a:lstStyle/>
                        <a:p>
                          <a:pPr/>
                          <a14:m>
                            <m:oMathPara xmlns:m="http://schemas.openxmlformats.org/officeDocument/2006/math">
                              <m:oMathParaPr>
                                <m:jc m:val="centerGroup"/>
                              </m:oMathParaPr>
                              <m:oMath xmlns:m="http://schemas.openxmlformats.org/officeDocument/2006/math">
                                <m:r>
                                  <a:rPr lang="en-US" sz="2800" i="1" dirty="0" smtClean="0">
                                    <a:latin typeface="Cambria Math" charset="0"/>
                                  </a:rPr>
                                  <m:t>𝑑</m:t>
                                </m:r>
                              </m:oMath>
                            </m:oMathPara>
                          </a14:m>
                          <a:endParaRPr lang="en-US" sz="2800" dirty="0">
                            <a:latin typeface="Helvetica Light"/>
                          </a:endParaRPr>
                        </a:p>
                      </a:txBody>
                      <a:tcPr anchor="ctr"/>
                    </a:tc>
                    <a:tc>
                      <a:txBody>
                        <a:bodyPr/>
                        <a:lstStyle/>
                        <a:p>
                          <a:pPr algn="ctr"/>
                          <a:r>
                            <a:rPr lang="en-US" sz="2000" dirty="0">
                              <a:latin typeface="Charter" pitchFamily="2" charset="0"/>
                              <a:ea typeface="Charter Roman" charset="0"/>
                              <a:cs typeface="Charter Roman" charset="0"/>
                            </a:rPr>
                            <a:t>1</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1/7</a:t>
                          </a:r>
                        </a:p>
                      </a:txBody>
                      <a:tcPr anchor="ctr"/>
                    </a:tc>
                    <a:extLst>
                      <a:ext uri="{0D108BD9-81ED-4DB2-BD59-A6C34878D82A}">
                        <a16:rowId xmlns:a16="http://schemas.microsoft.com/office/drawing/2014/main" xmlns="" val="10002"/>
                      </a:ext>
                    </a:extLst>
                  </a:tr>
                  <a:tr h="485116">
                    <a:tc vMerge="1">
                      <a:txBody>
                        <a:bodyPr/>
                        <a:lstStyle/>
                        <a:p>
                          <a:endParaRPr lang="en-US" dirty="0"/>
                        </a:p>
                      </a:txBody>
                      <a:tcPr/>
                    </a:tc>
                    <a:tc>
                      <a:txBody>
                        <a:bodyPr/>
                        <a:lstStyle/>
                        <a:p>
                          <a:pPr algn="ctr"/>
                          <a:r>
                            <a:rPr lang="en-US" sz="2000" dirty="0">
                              <a:latin typeface="Charter" pitchFamily="2" charset="0"/>
                              <a:ea typeface="Charter Roman" charset="0"/>
                              <a:cs typeface="Charter Roman" charset="0"/>
                            </a:rPr>
                            <a:t>2</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1/3</a:t>
                          </a:r>
                        </a:p>
                      </a:txBody>
                      <a:tcPr anchor="ctr"/>
                    </a:tc>
                    <a:extLst>
                      <a:ext uri="{0D108BD9-81ED-4DB2-BD59-A6C34878D82A}">
                        <a16:rowId xmlns:a16="http://schemas.microsoft.com/office/drawing/2014/main" xmlns="" val="10003"/>
                      </a:ext>
                    </a:extLst>
                  </a:tr>
                  <a:tr h="485116">
                    <a:tc vMerge="1">
                      <a:txBody>
                        <a:bodyPr/>
                        <a:lstStyle/>
                        <a:p>
                          <a:endParaRPr lang="en-US" dirty="0"/>
                        </a:p>
                      </a:txBody>
                      <a:tcPr/>
                    </a:tc>
                    <a:tc>
                      <a:txBody>
                        <a:bodyPr/>
                        <a:lstStyle/>
                        <a:p>
                          <a:pPr algn="ctr"/>
                          <a:r>
                            <a:rPr lang="en-US" sz="2000" dirty="0">
                              <a:latin typeface="Charter" pitchFamily="2" charset="0"/>
                              <a:ea typeface="Charter Roman" charset="0"/>
                              <a:cs typeface="Charter Roman" charset="0"/>
                            </a:rPr>
                            <a:t>3</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2/7</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extLst>
                      <a:ext uri="{0D108BD9-81ED-4DB2-BD59-A6C34878D82A}">
                        <a16:rowId xmlns:a16="http://schemas.microsoft.com/office/drawing/2014/main" xmlns="" val="10004"/>
                      </a:ext>
                    </a:extLst>
                  </a:tr>
                </a:tbl>
              </a:graphicData>
            </a:graphic>
          </p:graphicFrame>
        </mc:Choice>
        <mc:Fallback xmlns="">
          <p:graphicFrame>
            <p:nvGraphicFramePr>
              <p:cNvPr id="4" name="Table 3"/>
              <p:cNvGraphicFramePr>
                <a:graphicFrameLocks noGrp="1"/>
              </p:cNvGraphicFramePr>
              <p:nvPr>
                <p:extLst>
                  <p:ext uri="{D42A27DB-BD31-4B8C-83A1-F6EECF244321}">
                    <p14:modId xmlns:p14="http://schemas.microsoft.com/office/powerpoint/2010/main" val="3945841695"/>
                  </p:ext>
                </p:extLst>
              </p:nvPr>
            </p:nvGraphicFramePr>
            <p:xfrm>
              <a:off x="363416" y="3721100"/>
              <a:ext cx="11453440" cy="2430708"/>
            </p:xfrm>
            <a:graphic>
              <a:graphicData uri="http://schemas.openxmlformats.org/drawingml/2006/table">
                <a:tbl>
                  <a:tblPr firstRow="1" bandRow="1">
                    <a:tableStyleId>{5C22544A-7EE6-4342-B048-85BDC9FD1C3A}</a:tableStyleId>
                  </a:tblPr>
                  <a:tblGrid>
                    <a:gridCol w="715840">
                      <a:extLst>
                        <a:ext uri="{9D8B030D-6E8A-4147-A177-3AD203B41FA5}">
                          <a16:colId xmlns:a16="http://schemas.microsoft.com/office/drawing/2014/main" val="20000"/>
                        </a:ext>
                      </a:extLst>
                    </a:gridCol>
                    <a:gridCol w="715840">
                      <a:extLst>
                        <a:ext uri="{9D8B030D-6E8A-4147-A177-3AD203B41FA5}">
                          <a16:colId xmlns:a16="http://schemas.microsoft.com/office/drawing/2014/main" val="20001"/>
                        </a:ext>
                      </a:extLst>
                    </a:gridCol>
                    <a:gridCol w="715840">
                      <a:extLst>
                        <a:ext uri="{9D8B030D-6E8A-4147-A177-3AD203B41FA5}">
                          <a16:colId xmlns:a16="http://schemas.microsoft.com/office/drawing/2014/main" val="20002"/>
                        </a:ext>
                      </a:extLst>
                    </a:gridCol>
                    <a:gridCol w="715840">
                      <a:extLst>
                        <a:ext uri="{9D8B030D-6E8A-4147-A177-3AD203B41FA5}">
                          <a16:colId xmlns:a16="http://schemas.microsoft.com/office/drawing/2014/main" val="20003"/>
                        </a:ext>
                      </a:extLst>
                    </a:gridCol>
                    <a:gridCol w="715840">
                      <a:extLst>
                        <a:ext uri="{9D8B030D-6E8A-4147-A177-3AD203B41FA5}">
                          <a16:colId xmlns:a16="http://schemas.microsoft.com/office/drawing/2014/main" val="20004"/>
                        </a:ext>
                      </a:extLst>
                    </a:gridCol>
                    <a:gridCol w="715840">
                      <a:extLst>
                        <a:ext uri="{9D8B030D-6E8A-4147-A177-3AD203B41FA5}">
                          <a16:colId xmlns:a16="http://schemas.microsoft.com/office/drawing/2014/main" val="20005"/>
                        </a:ext>
                      </a:extLst>
                    </a:gridCol>
                    <a:gridCol w="715840">
                      <a:extLst>
                        <a:ext uri="{9D8B030D-6E8A-4147-A177-3AD203B41FA5}">
                          <a16:colId xmlns:a16="http://schemas.microsoft.com/office/drawing/2014/main" val="20006"/>
                        </a:ext>
                      </a:extLst>
                    </a:gridCol>
                    <a:gridCol w="715840">
                      <a:extLst>
                        <a:ext uri="{9D8B030D-6E8A-4147-A177-3AD203B41FA5}">
                          <a16:colId xmlns:a16="http://schemas.microsoft.com/office/drawing/2014/main" val="20007"/>
                        </a:ext>
                      </a:extLst>
                    </a:gridCol>
                    <a:gridCol w="715840">
                      <a:extLst>
                        <a:ext uri="{9D8B030D-6E8A-4147-A177-3AD203B41FA5}">
                          <a16:colId xmlns:a16="http://schemas.microsoft.com/office/drawing/2014/main" val="20008"/>
                        </a:ext>
                      </a:extLst>
                    </a:gridCol>
                    <a:gridCol w="715840">
                      <a:extLst>
                        <a:ext uri="{9D8B030D-6E8A-4147-A177-3AD203B41FA5}">
                          <a16:colId xmlns:a16="http://schemas.microsoft.com/office/drawing/2014/main" val="20009"/>
                        </a:ext>
                      </a:extLst>
                    </a:gridCol>
                    <a:gridCol w="715840">
                      <a:extLst>
                        <a:ext uri="{9D8B030D-6E8A-4147-A177-3AD203B41FA5}">
                          <a16:colId xmlns:a16="http://schemas.microsoft.com/office/drawing/2014/main" val="20010"/>
                        </a:ext>
                      </a:extLst>
                    </a:gridCol>
                    <a:gridCol w="715840">
                      <a:extLst>
                        <a:ext uri="{9D8B030D-6E8A-4147-A177-3AD203B41FA5}">
                          <a16:colId xmlns:a16="http://schemas.microsoft.com/office/drawing/2014/main" val="20011"/>
                        </a:ext>
                      </a:extLst>
                    </a:gridCol>
                    <a:gridCol w="715840">
                      <a:extLst>
                        <a:ext uri="{9D8B030D-6E8A-4147-A177-3AD203B41FA5}">
                          <a16:colId xmlns:a16="http://schemas.microsoft.com/office/drawing/2014/main" val="20012"/>
                        </a:ext>
                      </a:extLst>
                    </a:gridCol>
                    <a:gridCol w="715840">
                      <a:extLst>
                        <a:ext uri="{9D8B030D-6E8A-4147-A177-3AD203B41FA5}">
                          <a16:colId xmlns:a16="http://schemas.microsoft.com/office/drawing/2014/main" val="20013"/>
                        </a:ext>
                      </a:extLst>
                    </a:gridCol>
                    <a:gridCol w="715840">
                      <a:extLst>
                        <a:ext uri="{9D8B030D-6E8A-4147-A177-3AD203B41FA5}">
                          <a16:colId xmlns:a16="http://schemas.microsoft.com/office/drawing/2014/main" val="20014"/>
                        </a:ext>
                      </a:extLst>
                    </a:gridCol>
                    <a:gridCol w="715840">
                      <a:extLst>
                        <a:ext uri="{9D8B030D-6E8A-4147-A177-3AD203B41FA5}">
                          <a16:colId xmlns:a16="http://schemas.microsoft.com/office/drawing/2014/main" val="20015"/>
                        </a:ext>
                      </a:extLst>
                    </a:gridCol>
                  </a:tblGrid>
                  <a:tr h="457200">
                    <a:tc rowSpan="2" gridSpan="2">
                      <a:txBody>
                        <a:bodyPr/>
                        <a:lstStyle/>
                        <a:p>
                          <a:endParaRPr lang="en-US"/>
                        </a:p>
                      </a:txBody>
                      <a:tcPr anchor="ctr">
                        <a:blipFill>
                          <a:blip r:embed="rId4"/>
                          <a:stretch>
                            <a:fillRect l="-885" t="-1299" r="-700000" b="-154545"/>
                          </a:stretch>
                        </a:blipFill>
                      </a:tcPr>
                    </a:tc>
                    <a:tc rowSpan="2" hMerge="1">
                      <a:txBody>
                        <a:bodyPr/>
                        <a:lstStyle/>
                        <a:p>
                          <a:endParaRPr lang="en-US" dirty="0"/>
                        </a:p>
                      </a:txBody>
                      <a:tcPr/>
                    </a:tc>
                    <a:tc gridSpan="14">
                      <a:txBody>
                        <a:bodyPr/>
                        <a:lstStyle/>
                        <a:p>
                          <a:endParaRPr lang="en-US"/>
                        </a:p>
                      </a:txBody>
                      <a:tcPr anchor="ctr">
                        <a:blipFill>
                          <a:blip r:embed="rId4"/>
                          <a:stretch>
                            <a:fillRect l="-14430" t="-2778" r="-127" b="-444444"/>
                          </a:stretch>
                        </a:blip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extLst>
                      <a:ext uri="{0D108BD9-81ED-4DB2-BD59-A6C34878D82A}">
                        <a16:rowId xmlns:a16="http://schemas.microsoft.com/office/drawing/2014/main" val="10000"/>
                      </a:ext>
                    </a:extLst>
                  </a:tr>
                  <a:tr h="518160">
                    <a:tc gridSpan="2" vMerge="1">
                      <a:txBody>
                        <a:bodyPr/>
                        <a:lstStyle/>
                        <a:p>
                          <a:endParaRPr lang="en-US" dirty="0"/>
                        </a:p>
                      </a:txBody>
                      <a:tcPr/>
                    </a:tc>
                    <a:tc hMerge="1" vMerge="1">
                      <a:txBody>
                        <a:bodyPr/>
                        <a:lstStyle/>
                        <a:p>
                          <a:endParaRPr lang="en-US" dirty="0"/>
                        </a:p>
                      </a:txBody>
                      <a:tcPr/>
                    </a:tc>
                    <a:tc>
                      <a:txBody>
                        <a:bodyPr/>
                        <a:lstStyle/>
                        <a:p>
                          <a:pPr algn="ctr"/>
                          <a:r>
                            <a:rPr lang="en-US" sz="1400" dirty="0">
                              <a:latin typeface="Charter" pitchFamily="2" charset="0"/>
                              <a:ea typeface="Charter Roman" charset="0"/>
                              <a:cs typeface="Charter Roman" charset="0"/>
                            </a:rPr>
                            <a:t>1</a:t>
                          </a:r>
                        </a:p>
                        <a:p>
                          <a:pPr algn="ctr"/>
                          <a:r>
                            <a:rPr lang="en-US" sz="1400" dirty="0">
                              <a:latin typeface="Charter" pitchFamily="2" charset="0"/>
                              <a:ea typeface="Charter Roman" charset="0"/>
                              <a:cs typeface="Charter Roman" charset="0"/>
                            </a:rPr>
                            <a:t>been</a:t>
                          </a:r>
                        </a:p>
                      </a:txBody>
                      <a:tcPr anchor="ctr"/>
                    </a:tc>
                    <a:tc>
                      <a:txBody>
                        <a:bodyPr/>
                        <a:lstStyle/>
                        <a:p>
                          <a:pPr algn="ctr"/>
                          <a:r>
                            <a:rPr lang="en-US" sz="1400" dirty="0">
                              <a:latin typeface="Charter" pitchFamily="2" charset="0"/>
                              <a:ea typeface="Charter Roman" charset="0"/>
                              <a:cs typeface="Charter Roman" charset="0"/>
                            </a:rPr>
                            <a:t>2</a:t>
                          </a:r>
                        </a:p>
                        <a:p>
                          <a:pPr algn="ctr"/>
                          <a:r>
                            <a:rPr lang="en-US" sz="1400" dirty="0">
                              <a:latin typeface="Charter" pitchFamily="2" charset="0"/>
                              <a:ea typeface="Charter Roman" charset="0"/>
                              <a:cs typeface="Charter Roman" charset="0"/>
                            </a:rPr>
                            <a:t>breath</a:t>
                          </a:r>
                        </a:p>
                      </a:txBody>
                      <a:tcPr anchor="ctr"/>
                    </a:tc>
                    <a:tc>
                      <a:txBody>
                        <a:bodyPr/>
                        <a:lstStyle/>
                        <a:p>
                          <a:pPr marL="0" algn="ctr" defTabSz="457200" rtl="0" eaLnBrk="1" latinLnBrk="0" hangingPunct="1"/>
                          <a:r>
                            <a:rPr lang="en-US" sz="1400" kern="1200" dirty="0">
                              <a:solidFill>
                                <a:schemeClr val="dk1"/>
                              </a:solidFill>
                              <a:latin typeface="Charter" pitchFamily="2" charset="0"/>
                              <a:ea typeface="Charter Roman" charset="0"/>
                              <a:cs typeface="Charter Roman" charset="0"/>
                            </a:rPr>
                            <a:t>3</a:t>
                          </a:r>
                        </a:p>
                        <a:p>
                          <a:pPr marL="0" algn="ctr" defTabSz="457200" rtl="0" eaLnBrk="1" latinLnBrk="0" hangingPunct="1"/>
                          <a:r>
                            <a:rPr lang="en-US" sz="1400" kern="1200" dirty="0">
                              <a:solidFill>
                                <a:schemeClr val="dk1"/>
                              </a:solidFill>
                              <a:latin typeface="Charter" pitchFamily="2" charset="0"/>
                              <a:ea typeface="Charter Roman" charset="0"/>
                              <a:cs typeface="Charter Roman" charset="0"/>
                            </a:rPr>
                            <a:t>did</a:t>
                          </a:r>
                        </a:p>
                      </a:txBody>
                      <a:tcPr anchor="ctr">
                        <a:solidFill>
                          <a:srgbClr val="92D050"/>
                        </a:solidFill>
                      </a:tcPr>
                    </a:tc>
                    <a:tc>
                      <a:txBody>
                        <a:bodyPr/>
                        <a:lstStyle/>
                        <a:p>
                          <a:pPr algn="ctr"/>
                          <a:r>
                            <a:rPr lang="en-US" sz="1400" dirty="0">
                              <a:latin typeface="Charter" pitchFamily="2" charset="0"/>
                              <a:ea typeface="Charter Roman" charset="0"/>
                              <a:cs typeface="Charter Roman" charset="0"/>
                            </a:rPr>
                            <a:t>4</a:t>
                          </a:r>
                        </a:p>
                        <a:p>
                          <a:pPr algn="ctr"/>
                          <a:r>
                            <a:rPr lang="en-US" sz="1400" dirty="0">
                              <a:latin typeface="Charter" pitchFamily="2" charset="0"/>
                              <a:ea typeface="Charter Roman" charset="0"/>
                              <a:cs typeface="Charter Roman" charset="0"/>
                            </a:rPr>
                            <a:t>dogs</a:t>
                          </a:r>
                        </a:p>
                      </a:txBody>
                      <a:tcPr anchor="ctr"/>
                    </a:tc>
                    <a:tc>
                      <a:txBody>
                        <a:bodyPr/>
                        <a:lstStyle/>
                        <a:p>
                          <a:pPr algn="ctr"/>
                          <a:r>
                            <a:rPr lang="en-US" sz="1400" dirty="0">
                              <a:latin typeface="Charter" pitchFamily="2" charset="0"/>
                              <a:ea typeface="Charter Roman" charset="0"/>
                              <a:cs typeface="Charter Roman" charset="0"/>
                            </a:rPr>
                            <a:t>5</a:t>
                          </a:r>
                        </a:p>
                        <a:p>
                          <a:pPr algn="ctr"/>
                          <a:r>
                            <a:rPr lang="en-US" sz="1400" dirty="0">
                              <a:latin typeface="Charter" pitchFamily="2" charset="0"/>
                              <a:ea typeface="Charter Roman" charset="0"/>
                              <a:cs typeface="Charter Roman" charset="0"/>
                            </a:rPr>
                            <a:t>food</a:t>
                          </a:r>
                        </a:p>
                      </a:txBody>
                      <a:tcPr anchor="ctr"/>
                    </a:tc>
                    <a:tc>
                      <a:txBody>
                        <a:bodyPr/>
                        <a:lstStyle/>
                        <a:p>
                          <a:pPr algn="ctr"/>
                          <a:r>
                            <a:rPr lang="en-US" sz="1400" dirty="0">
                              <a:latin typeface="Charter" pitchFamily="2" charset="0"/>
                              <a:ea typeface="Charter Roman" charset="0"/>
                              <a:cs typeface="Charter Roman" charset="0"/>
                            </a:rPr>
                            <a:t>6</a:t>
                          </a:r>
                        </a:p>
                        <a:p>
                          <a:pPr algn="ctr"/>
                          <a:r>
                            <a:rPr lang="en-US" sz="1400" dirty="0">
                              <a:latin typeface="Charter" pitchFamily="2" charset="0"/>
                              <a:ea typeface="Charter Roman" charset="0"/>
                              <a:cs typeface="Charter Roman" charset="0"/>
                            </a:rPr>
                            <a:t>have</a:t>
                          </a:r>
                        </a:p>
                      </a:txBody>
                      <a:tcPr anchor="ctr"/>
                    </a:tc>
                    <a:tc>
                      <a:txBody>
                        <a:bodyPr/>
                        <a:lstStyle/>
                        <a:p>
                          <a:pPr algn="ctr"/>
                          <a:r>
                            <a:rPr lang="en-US" sz="1400" dirty="0">
                              <a:latin typeface="Charter" pitchFamily="2" charset="0"/>
                              <a:ea typeface="Charter Roman" charset="0"/>
                              <a:cs typeface="Charter Roman" charset="0"/>
                            </a:rPr>
                            <a:t>7</a:t>
                          </a:r>
                        </a:p>
                        <a:p>
                          <a:pPr algn="ctr"/>
                          <a:r>
                            <a:rPr lang="en-US" sz="1400" dirty="0">
                              <a:latin typeface="Charter" pitchFamily="2" charset="0"/>
                              <a:ea typeface="Charter Roman" charset="0"/>
                              <a:cs typeface="Charter Roman" charset="0"/>
                            </a:rPr>
                            <a:t>let</a:t>
                          </a:r>
                        </a:p>
                      </a:txBody>
                      <a:tcPr anchor="ctr"/>
                    </a:tc>
                    <a:tc>
                      <a:txBody>
                        <a:bodyPr/>
                        <a:lstStyle/>
                        <a:p>
                          <a:pPr algn="ctr"/>
                          <a:r>
                            <a:rPr lang="en-US" sz="1400" dirty="0">
                              <a:latin typeface="Charter" pitchFamily="2" charset="0"/>
                              <a:ea typeface="Charter Roman" charset="0"/>
                              <a:cs typeface="Charter Roman" charset="0"/>
                            </a:rPr>
                            <a:t>8</a:t>
                          </a:r>
                        </a:p>
                        <a:p>
                          <a:pPr algn="ctr"/>
                          <a:r>
                            <a:rPr lang="en-US" sz="1400" dirty="0">
                              <a:latin typeface="Charter" pitchFamily="2" charset="0"/>
                              <a:ea typeface="Charter Roman" charset="0"/>
                              <a:cs typeface="Charter Roman" charset="0"/>
                            </a:rPr>
                            <a:t>like</a:t>
                          </a:r>
                        </a:p>
                      </a:txBody>
                      <a:tcPr anchor="ctr"/>
                    </a:tc>
                    <a:tc>
                      <a:txBody>
                        <a:bodyPr/>
                        <a:lstStyle/>
                        <a:p>
                          <a:pPr algn="ctr"/>
                          <a:r>
                            <a:rPr lang="en-US" sz="1400" dirty="0">
                              <a:latin typeface="Charter" pitchFamily="2" charset="0"/>
                              <a:ea typeface="Charter Roman" charset="0"/>
                              <a:cs typeface="Charter Roman" charset="0"/>
                            </a:rPr>
                            <a:t>9</a:t>
                          </a:r>
                        </a:p>
                        <a:p>
                          <a:pPr algn="ctr"/>
                          <a:r>
                            <a:rPr lang="en-US" sz="1400" dirty="0">
                              <a:latin typeface="Charter" pitchFamily="2" charset="0"/>
                              <a:ea typeface="Charter Roman" charset="0"/>
                              <a:cs typeface="Charter Roman" charset="0"/>
                            </a:rPr>
                            <a:t>my</a:t>
                          </a:r>
                        </a:p>
                      </a:txBody>
                      <a:tcPr anchor="ctr"/>
                    </a:tc>
                    <a:tc>
                      <a:txBody>
                        <a:bodyPr/>
                        <a:lstStyle/>
                        <a:p>
                          <a:pPr algn="ctr"/>
                          <a:r>
                            <a:rPr lang="en-US" sz="1400" dirty="0">
                              <a:latin typeface="Charter" pitchFamily="2" charset="0"/>
                              <a:ea typeface="Charter Roman" charset="0"/>
                              <a:cs typeface="Charter Roman" charset="0"/>
                            </a:rPr>
                            <a:t>10</a:t>
                          </a:r>
                        </a:p>
                        <a:p>
                          <a:pPr algn="ctr"/>
                          <a:r>
                            <a:rPr lang="en-US" sz="1400" dirty="0">
                              <a:latin typeface="Charter" pitchFamily="2" charset="0"/>
                              <a:ea typeface="Charter Roman" charset="0"/>
                              <a:cs typeface="Charter Roman" charset="0"/>
                            </a:rPr>
                            <a:t>out</a:t>
                          </a:r>
                        </a:p>
                      </a:txBody>
                      <a:tcPr anchor="ctr"/>
                    </a:tc>
                    <a:tc>
                      <a:txBody>
                        <a:bodyPr/>
                        <a:lstStyle/>
                        <a:p>
                          <a:pPr algn="ctr"/>
                          <a:r>
                            <a:rPr lang="en-US" sz="1400" dirty="0">
                              <a:latin typeface="Charter" pitchFamily="2" charset="0"/>
                              <a:ea typeface="Charter Roman" charset="0"/>
                              <a:cs typeface="Charter Roman" charset="0"/>
                            </a:rPr>
                            <a:t>11</a:t>
                          </a:r>
                        </a:p>
                        <a:p>
                          <a:pPr algn="ctr"/>
                          <a:r>
                            <a:rPr lang="en-US" sz="1400" dirty="0">
                              <a:latin typeface="Charter" pitchFamily="2" charset="0"/>
                              <a:ea typeface="Charter Roman" charset="0"/>
                              <a:cs typeface="Charter Roman" charset="0"/>
                            </a:rPr>
                            <a:t>smells</a:t>
                          </a:r>
                        </a:p>
                      </a:txBody>
                      <a:tcPr anchor="ctr"/>
                    </a:tc>
                    <a:tc>
                      <a:txBody>
                        <a:bodyPr/>
                        <a:lstStyle/>
                        <a:p>
                          <a:pPr algn="ctr"/>
                          <a:r>
                            <a:rPr lang="en-US" sz="1400" dirty="0">
                              <a:latin typeface="Charter" pitchFamily="2" charset="0"/>
                              <a:ea typeface="Charter Roman" charset="0"/>
                              <a:cs typeface="Charter Roman" charset="0"/>
                            </a:rPr>
                            <a:t>12</a:t>
                          </a:r>
                        </a:p>
                        <a:p>
                          <a:pPr algn="ctr"/>
                          <a:r>
                            <a:rPr lang="en-US" sz="1400" dirty="0">
                              <a:latin typeface="Charter" pitchFamily="2" charset="0"/>
                              <a:ea typeface="Charter Roman" charset="0"/>
                              <a:cs typeface="Charter Roman" charset="0"/>
                            </a:rPr>
                            <a:t>that</a:t>
                          </a:r>
                        </a:p>
                      </a:txBody>
                      <a:tcPr anchor="ctr"/>
                    </a:tc>
                    <a:tc>
                      <a:txBody>
                        <a:bodyPr/>
                        <a:lstStyle/>
                        <a:p>
                          <a:pPr algn="ctr"/>
                          <a:r>
                            <a:rPr lang="en-US" sz="1400" dirty="0">
                              <a:latin typeface="Charter" pitchFamily="2" charset="0"/>
                              <a:ea typeface="Charter Roman" charset="0"/>
                              <a:cs typeface="Charter Roman" charset="0"/>
                            </a:rPr>
                            <a:t>13</a:t>
                          </a:r>
                        </a:p>
                        <a:p>
                          <a:pPr algn="ctr"/>
                          <a:r>
                            <a:rPr lang="en-US" sz="1400" dirty="0">
                              <a:latin typeface="Charter" pitchFamily="2" charset="0"/>
                              <a:ea typeface="Charter Roman" charset="0"/>
                              <a:cs typeface="Charter Roman" charset="0"/>
                            </a:rPr>
                            <a:t>the</a:t>
                          </a:r>
                        </a:p>
                      </a:txBody>
                      <a:tcPr anchor="ctr"/>
                    </a:tc>
                    <a:tc>
                      <a:txBody>
                        <a:bodyPr/>
                        <a:lstStyle/>
                        <a:p>
                          <a:pPr algn="ctr"/>
                          <a:r>
                            <a:rPr lang="en-US" sz="1400" dirty="0">
                              <a:latin typeface="Charter" pitchFamily="2" charset="0"/>
                              <a:ea typeface="Charter Roman" charset="0"/>
                              <a:cs typeface="Charter Roman" charset="0"/>
                            </a:rPr>
                            <a:t>14</a:t>
                          </a:r>
                        </a:p>
                        <a:p>
                          <a:pPr algn="ctr"/>
                          <a:r>
                            <a:rPr lang="en-US" sz="1400" dirty="0">
                              <a:latin typeface="Charter" pitchFamily="2" charset="0"/>
                              <a:ea typeface="Charter Roman" charset="0"/>
                              <a:cs typeface="Charter Roman" charset="0"/>
                            </a:rPr>
                            <a:t>who</a:t>
                          </a:r>
                        </a:p>
                      </a:txBody>
                      <a:tcPr anchor="ctr"/>
                    </a:tc>
                    <a:extLst>
                      <a:ext uri="{0D108BD9-81ED-4DB2-BD59-A6C34878D82A}">
                        <a16:rowId xmlns:a16="http://schemas.microsoft.com/office/drawing/2014/main" val="10001"/>
                      </a:ext>
                    </a:extLst>
                  </a:tr>
                  <a:tr h="485116">
                    <a:tc rowSpan="3">
                      <a:txBody>
                        <a:bodyPr/>
                        <a:lstStyle/>
                        <a:p>
                          <a:endParaRPr lang="en-US"/>
                        </a:p>
                      </a:txBody>
                      <a:tcPr anchor="ctr">
                        <a:blipFill>
                          <a:blip r:embed="rId4"/>
                          <a:stretch>
                            <a:fillRect l="-1786" t="-67826" r="-1514286" b="-3478"/>
                          </a:stretch>
                        </a:blipFill>
                      </a:tcPr>
                    </a:tc>
                    <a:tc>
                      <a:txBody>
                        <a:bodyPr/>
                        <a:lstStyle/>
                        <a:p>
                          <a:pPr algn="ctr"/>
                          <a:r>
                            <a:rPr lang="en-US" sz="2000" dirty="0">
                              <a:latin typeface="Charter" pitchFamily="2" charset="0"/>
                              <a:ea typeface="Charter Roman" charset="0"/>
                              <a:cs typeface="Charter Roman" charset="0"/>
                            </a:rPr>
                            <a:t>1</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1/7</a:t>
                          </a:r>
                        </a:p>
                      </a:txBody>
                      <a:tcPr anchor="ctr"/>
                    </a:tc>
                    <a:extLst>
                      <a:ext uri="{0D108BD9-81ED-4DB2-BD59-A6C34878D82A}">
                        <a16:rowId xmlns:a16="http://schemas.microsoft.com/office/drawing/2014/main" val="10002"/>
                      </a:ext>
                    </a:extLst>
                  </a:tr>
                  <a:tr h="485116">
                    <a:tc vMerge="1">
                      <a:txBody>
                        <a:bodyPr/>
                        <a:lstStyle/>
                        <a:p>
                          <a:endParaRPr lang="en-US" dirty="0"/>
                        </a:p>
                      </a:txBody>
                      <a:tcPr/>
                    </a:tc>
                    <a:tc>
                      <a:txBody>
                        <a:bodyPr/>
                        <a:lstStyle/>
                        <a:p>
                          <a:pPr algn="ctr"/>
                          <a:r>
                            <a:rPr lang="en-US" sz="2000" dirty="0">
                              <a:latin typeface="Charter" pitchFamily="2" charset="0"/>
                              <a:ea typeface="Charter Roman" charset="0"/>
                              <a:cs typeface="Charter Roman" charset="0"/>
                            </a:rPr>
                            <a:t>2</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1/3</a:t>
                          </a:r>
                        </a:p>
                      </a:txBody>
                      <a:tcPr anchor="ctr"/>
                    </a:tc>
                    <a:extLst>
                      <a:ext uri="{0D108BD9-81ED-4DB2-BD59-A6C34878D82A}">
                        <a16:rowId xmlns:a16="http://schemas.microsoft.com/office/drawing/2014/main" val="10003"/>
                      </a:ext>
                    </a:extLst>
                  </a:tr>
                  <a:tr h="485116">
                    <a:tc vMerge="1">
                      <a:txBody>
                        <a:bodyPr/>
                        <a:lstStyle/>
                        <a:p>
                          <a:endParaRPr lang="en-US" dirty="0"/>
                        </a:p>
                      </a:txBody>
                      <a:tcPr/>
                    </a:tc>
                    <a:tc>
                      <a:txBody>
                        <a:bodyPr/>
                        <a:lstStyle/>
                        <a:p>
                          <a:pPr algn="ctr"/>
                          <a:r>
                            <a:rPr lang="en-US" sz="2000" dirty="0">
                              <a:latin typeface="Charter" pitchFamily="2" charset="0"/>
                              <a:ea typeface="Charter Roman" charset="0"/>
                              <a:cs typeface="Charter Roman" charset="0"/>
                            </a:rPr>
                            <a:t>3</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2/7</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1/7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extLst>
                      <a:ext uri="{0D108BD9-81ED-4DB2-BD59-A6C34878D82A}">
                        <a16:rowId xmlns:a16="http://schemas.microsoft.com/office/drawing/2014/main" val="10004"/>
                      </a:ext>
                    </a:extLst>
                  </a:tr>
                </a:tbl>
              </a:graphicData>
            </a:graphic>
          </p:graphicFrame>
        </mc:Fallback>
      </mc:AlternateContent>
    </p:spTree>
    <p:extLst>
      <p:ext uri="{BB962C8B-B14F-4D97-AF65-F5344CB8AC3E}">
        <p14:creationId xmlns:p14="http://schemas.microsoft.com/office/powerpoint/2010/main" val="3428849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Statistics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81192" y="2180497"/>
                <a:ext cx="11029615" cy="2512948"/>
              </a:xfrm>
            </p:spPr>
            <p:txBody>
              <a:bodyPr>
                <a:normAutofit/>
              </a:bodyPr>
              <a:lstStyle/>
              <a:p>
                <a:pPr marL="0" indent="0" algn="just">
                  <a:buNone/>
                </a:pPr>
                <a:r>
                  <a:rPr lang="en-CA" dirty="0">
                    <a:ea typeface="Helvetica Light" charset="0"/>
                    <a:cs typeface="Helvetica Light" charset="0"/>
                  </a:rPr>
                  <a:t>The </a:t>
                </a:r>
                <a:r>
                  <a:rPr lang="en-CA" b="1" dirty="0">
                    <a:ea typeface="Helvetica Light" charset="0"/>
                    <a:cs typeface="Helvetica Light" charset="0"/>
                  </a:rPr>
                  <a:t>relative document frequency </a:t>
                </a:r>
                <a:r>
                  <a:rPr lang="en-CA" dirty="0">
                    <a:ea typeface="Helvetica Light" charset="0"/>
                    <a:cs typeface="Helvetica Light" charset="0"/>
                  </a:rPr>
                  <a:t>of </a:t>
                </a:r>
                <a14:m>
                  <m:oMath xmlns:m="http://schemas.openxmlformats.org/officeDocument/2006/math">
                    <m:r>
                      <a:rPr lang="en-CA" b="0" i="1" smtClean="0">
                        <a:latin typeface="Cambria Math" charset="0"/>
                        <a:ea typeface="Helvetica Light" charset="0"/>
                        <a:cs typeface="Helvetica Light" charset="0"/>
                      </a:rPr>
                      <m:t>𝑡</m:t>
                    </m:r>
                  </m:oMath>
                </a14:m>
                <a:r>
                  <a:rPr lang="en-US" dirty="0">
                    <a:ea typeface="Helvetica Light" charset="0"/>
                    <a:cs typeface="Helvetica Light" charset="0"/>
                  </a:rPr>
                  <a:t> is </a:t>
                </a:r>
              </a:p>
              <a:p>
                <a:pPr marL="0" indent="0" algn="just">
                  <a:buNone/>
                </a:pPr>
                <a:endParaRPr lang="en-US" sz="1000" i="1" dirty="0">
                  <a:latin typeface="Cambria Math" charset="0"/>
                  <a:ea typeface="Helvetica Light" charset="0"/>
                  <a:cs typeface="Helvetica Light" charset="0"/>
                </a:endParaRPr>
              </a:p>
              <a:p>
                <a:pPr marL="0" indent="0" algn="just">
                  <a:buNone/>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df</m:t>
                          </m:r>
                        </m:e>
                        <m:sub>
                          <m:r>
                            <a:rPr lang="en-CA" i="1">
                              <a:latin typeface="Cambria Math" charset="0"/>
                              <a:ea typeface="Helvetica Light" charset="0"/>
                              <a:cs typeface="Helvetica Light" charset="0"/>
                            </a:rPr>
                            <m:t>𝑡</m:t>
                          </m:r>
                        </m:sub>
                        <m:sup>
                          <m:r>
                            <a:rPr lang="en-CA" i="1">
                              <a:latin typeface="Cambria Math" charset="0"/>
                              <a:ea typeface="Helvetica Light" charset="0"/>
                              <a:cs typeface="Helvetica Light" charset="0"/>
                            </a:rPr>
                            <m:t>∗</m:t>
                          </m:r>
                        </m:sup>
                      </m:sSubSup>
                      <m:r>
                        <a:rPr lang="en-CA" b="0" i="1" smtClean="0">
                          <a:latin typeface="Cambria Math" charset="0"/>
                          <a:ea typeface="Helvetica Light" charset="0"/>
                          <a:cs typeface="Helvetica Light" charset="0"/>
                        </a:rPr>
                        <m:t>=</m:t>
                      </m:r>
                      <m:f>
                        <m:fPr>
                          <m:ctrlPr>
                            <a:rPr lang="mr-IN" b="0" i="1" smtClean="0">
                              <a:latin typeface="Cambria Math" panose="02040503050406030204" pitchFamily="18" charset="0"/>
                              <a:ea typeface="Helvetica Light" charset="0"/>
                              <a:cs typeface="Helvetica Light" charset="0"/>
                            </a:rPr>
                          </m:ctrlPr>
                        </m:fPr>
                        <m:num>
                          <m:r>
                            <m:rPr>
                              <m:nor/>
                            </m:rPr>
                            <a:rPr lang="en-CA" b="0" i="0" smtClean="0">
                              <a:latin typeface="Cambria Math" panose="02040503050406030204" pitchFamily="18" charset="0"/>
                              <a:ea typeface="Cambria Math" panose="02040503050406030204" pitchFamily="18" charset="0"/>
                              <a:cs typeface="Helvetica" charset="0"/>
                            </a:rPr>
                            <m:t># </m:t>
                          </m:r>
                          <m:r>
                            <m:rPr>
                              <m:nor/>
                            </m:rPr>
                            <a:rPr lang="en-CA" smtClean="0">
                              <a:latin typeface="Cambria Math" panose="02040503050406030204" pitchFamily="18" charset="0"/>
                              <a:ea typeface="Cambria Math" panose="02040503050406030204" pitchFamily="18" charset="0"/>
                              <a:cs typeface="Helvetica Light" charset="0"/>
                            </a:rPr>
                            <m:t>of</m:t>
                          </m:r>
                          <m:r>
                            <m:rPr>
                              <m:nor/>
                            </m:rPr>
                            <a:rPr lang="en-CA"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documents</m:t>
                          </m:r>
                          <m:r>
                            <m:rPr>
                              <m:nor/>
                            </m:rPr>
                            <a:rPr lang="en-CA"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in</m:t>
                          </m:r>
                          <m:r>
                            <m:rPr>
                              <m:nor/>
                            </m:rPr>
                            <a:rPr lang="en-CA" b="0" i="0" smtClean="0">
                              <a:latin typeface="Cambria Math" panose="02040503050406030204" pitchFamily="18" charset="0"/>
                              <a:ea typeface="Cambria Math" panose="02040503050406030204" pitchFamily="18" charset="0"/>
                              <a:cs typeface="Helvetica Light" charset="0"/>
                            </a:rPr>
                            <m:t> </m:t>
                          </m:r>
                          <m:r>
                            <m:rPr>
                              <m:nor/>
                            </m:rPr>
                            <a:rPr lang="en-CA" b="0" i="0" smtClean="0">
                              <a:latin typeface="Cambria Math" panose="02040503050406030204" pitchFamily="18" charset="0"/>
                              <a:ea typeface="Cambria Math" panose="02040503050406030204" pitchFamily="18" charset="0"/>
                              <a:cs typeface="Helvetica Light" charset="0"/>
                            </a:rPr>
                            <m:t>which</m:t>
                          </m:r>
                          <m:r>
                            <m:rPr>
                              <m:nor/>
                            </m:rPr>
                            <a:rPr lang="en-CA" b="0" i="0" smtClean="0">
                              <a:latin typeface="Cambria Math" panose="02040503050406030204" pitchFamily="18" charset="0"/>
                              <a:ea typeface="Cambria Math" panose="02040503050406030204" pitchFamily="18" charset="0"/>
                              <a:cs typeface="Helvetica Light" charset="0"/>
                            </a:rPr>
                            <m:t> </m:t>
                          </m:r>
                          <m:r>
                            <a:rPr lang="en-CA" b="0" i="1" smtClean="0">
                              <a:latin typeface="Cambria Math" panose="02040503050406030204" pitchFamily="18" charset="0"/>
                              <a:ea typeface="Cambria Math" panose="02040503050406030204" pitchFamily="18" charset="0"/>
                              <a:cs typeface="Helvetica Light" charset="0"/>
                            </a:rPr>
                            <m:t>𝑡</m:t>
                          </m:r>
                          <m:r>
                            <a:rPr lang="en-CA" b="0" i="1" smtClean="0">
                              <a:latin typeface="Cambria Math" panose="02040503050406030204" pitchFamily="18" charset="0"/>
                              <a:ea typeface="Cambria Math" panose="02040503050406030204" pitchFamily="18" charset="0"/>
                              <a:cs typeface="Helvetica Light" charset="0"/>
                            </a:rPr>
                            <m:t> </m:t>
                          </m:r>
                          <m:r>
                            <m:rPr>
                              <m:nor/>
                            </m:rPr>
                            <a:rPr lang="en-CA" smtClean="0">
                              <a:latin typeface="Cambria Math" panose="02040503050406030204" pitchFamily="18" charset="0"/>
                              <a:ea typeface="Cambria Math" panose="02040503050406030204" pitchFamily="18" charset="0"/>
                              <a:cs typeface="Helvetica Light" charset="0"/>
                            </a:rPr>
                            <m:t>occurs</m:t>
                          </m:r>
                        </m:num>
                        <m:den>
                          <m:r>
                            <a:rPr lang="en-CA" b="0" i="1" smtClean="0">
                              <a:latin typeface="Cambria Math" charset="0"/>
                              <a:ea typeface="Helvetica Light" charset="0"/>
                              <a:cs typeface="Helvetica Light" charset="0"/>
                            </a:rPr>
                            <m:t>𝑁</m:t>
                          </m:r>
                        </m:den>
                      </m:f>
                      <m:r>
                        <a:rPr lang="en-CA" b="0" i="1" smtClean="0">
                          <a:latin typeface="Cambria Math" charset="0"/>
                          <a:ea typeface="Helvetica Light" charset="0"/>
                          <a:cs typeface="Helvetica Light" charset="0"/>
                        </a:rPr>
                        <m:t>=</m:t>
                      </m:r>
                      <m:f>
                        <m:fPr>
                          <m:ctrlPr>
                            <a:rPr lang="mr-IN" i="1">
                              <a:latin typeface="Cambria Math" panose="02040503050406030204" pitchFamily="18" charset="0"/>
                              <a:ea typeface="Helvetica Light" charset="0"/>
                              <a:cs typeface="Helvetica Light" charset="0"/>
                            </a:rPr>
                          </m:ctrlPr>
                        </m:fPr>
                        <m:num>
                          <m:nary>
                            <m:naryPr>
                              <m:chr m:val="∑"/>
                              <m:limLoc m:val="subSup"/>
                              <m:supHide m:val="on"/>
                              <m:ctrlPr>
                                <a:rPr lang="mr-IN" i="1" smtClean="0">
                                  <a:latin typeface="Cambria Math" panose="02040503050406030204" pitchFamily="18" charset="0"/>
                                  <a:ea typeface="Helvetica Light" charset="0"/>
                                  <a:cs typeface="Helvetica Light" charset="0"/>
                                </a:rPr>
                              </m:ctrlPr>
                            </m:naryPr>
                            <m:sub>
                              <m:r>
                                <m:rPr>
                                  <m:brk m:alnAt="9"/>
                                </m:rPr>
                                <a:rPr lang="en-CA" b="0" i="1" smtClean="0">
                                  <a:latin typeface="Cambria Math" charset="0"/>
                                  <a:ea typeface="Helvetica Light" charset="0"/>
                                  <a:cs typeface="Helvetica Light" charset="0"/>
                                </a:rPr>
                                <m:t>𝑑</m:t>
                              </m:r>
                            </m:sub>
                            <m:sup/>
                            <m:e>
                              <m:r>
                                <m:rPr>
                                  <m:nor/>
                                </m:rPr>
                                <a:rPr lang="en-CA" b="0" i="0" smtClean="0">
                                  <a:latin typeface="Cambria Math" charset="0"/>
                                  <a:ea typeface="Helvetica Light" charset="0"/>
                                  <a:cs typeface="Helvetica Light" charset="0"/>
                                </a:rPr>
                                <m:t>sign</m:t>
                              </m:r>
                              <m:r>
                                <a:rPr lang="en-CA" b="0" i="1" smtClean="0">
                                  <a:latin typeface="Cambria Math" charset="0"/>
                                  <a:ea typeface="Helvetica Light" charset="0"/>
                                  <a:cs typeface="Helvetica Light" charset="0"/>
                                </a:rPr>
                                <m:t>(</m:t>
                              </m:r>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tf</m:t>
                                  </m:r>
                                </m:e>
                                <m:sub>
                                  <m:r>
                                    <a:rPr lang="en-CA" i="1">
                                      <a:latin typeface="Cambria Math" charset="0"/>
                                      <a:ea typeface="Helvetica Light" charset="0"/>
                                      <a:cs typeface="Helvetica Light" charset="0"/>
                                    </a:rPr>
                                    <m:t>𝑡</m:t>
                                  </m:r>
                                  <m:r>
                                    <a:rPr lang="en-CA" i="1">
                                      <a:latin typeface="Cambria Math" charset="0"/>
                                      <a:ea typeface="Helvetica Light" charset="0"/>
                                      <a:cs typeface="Helvetica Light" charset="0"/>
                                    </a:rPr>
                                    <m:t>,</m:t>
                                  </m:r>
                                  <m:r>
                                    <a:rPr lang="en-CA" i="1">
                                      <a:latin typeface="Cambria Math" charset="0"/>
                                      <a:ea typeface="Helvetica Light" charset="0"/>
                                      <a:cs typeface="Helvetica Light" charset="0"/>
                                    </a:rPr>
                                    <m:t>𝑑</m:t>
                                  </m:r>
                                </m:sub>
                                <m:sup>
                                  <m:r>
                                    <a:rPr lang="en-CA" i="1">
                                      <a:latin typeface="Cambria Math" charset="0"/>
                                      <a:ea typeface="Helvetica Light" charset="0"/>
                                      <a:cs typeface="Helvetica Light" charset="0"/>
                                    </a:rPr>
                                    <m:t>∗</m:t>
                                  </m:r>
                                </m:sup>
                              </m:sSubSup>
                              <m:r>
                                <a:rPr lang="en-CA" b="0" i="1" smtClean="0">
                                  <a:latin typeface="Cambria Math" charset="0"/>
                                  <a:ea typeface="Helvetica Light" charset="0"/>
                                  <a:cs typeface="Helvetica Light" charset="0"/>
                                </a:rPr>
                                <m:t>)</m:t>
                              </m:r>
                            </m:e>
                          </m:nary>
                        </m:num>
                        <m:den>
                          <m:r>
                            <a:rPr lang="en-CA" i="1">
                              <a:latin typeface="Cambria Math" charset="0"/>
                              <a:ea typeface="Helvetica Light" charset="0"/>
                              <a:cs typeface="Helvetica Light" charset="0"/>
                            </a:rPr>
                            <m:t>𝑁</m:t>
                          </m:r>
                        </m:den>
                      </m:f>
                    </m:oMath>
                  </m:oMathPara>
                </a14:m>
                <a:endParaRPr lang="en-US" dirty="0">
                  <a:latin typeface="Helvetica Light" charset="0"/>
                  <a:ea typeface="Helvetica Light" charset="0"/>
                  <a:cs typeface="Helvetica Light" charset="0"/>
                </a:endParaRPr>
              </a:p>
              <a:p>
                <a:pPr marL="0" indent="0" algn="just">
                  <a:buNone/>
                </a:pPr>
                <a:endParaRPr lang="en-US" dirty="0">
                  <a:latin typeface="Helvetica Light" charset="0"/>
                  <a:ea typeface="Helvetica Light" charset="0"/>
                  <a:cs typeface="Helvetica Light"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81192" y="2180497"/>
                <a:ext cx="11029615" cy="2512948"/>
              </a:xfrm>
              <a:blipFill>
                <a:blip r:embed="rId3"/>
                <a:stretch>
                  <a:fillRect l="-80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4" name="Table 3"/>
              <p:cNvGraphicFramePr>
                <a:graphicFrameLocks noGrp="1"/>
              </p:cNvGraphicFramePr>
              <p:nvPr>
                <p:extLst>
                  <p:ext uri="{D42A27DB-BD31-4B8C-83A1-F6EECF244321}">
                    <p14:modId xmlns:p14="http://schemas.microsoft.com/office/powerpoint/2010/main" val="1418281866"/>
                  </p:ext>
                </p:extLst>
              </p:nvPr>
            </p:nvGraphicFramePr>
            <p:xfrm>
              <a:off x="727200" y="4166574"/>
              <a:ext cx="10737600" cy="1460476"/>
            </p:xfrm>
            <a:graphic>
              <a:graphicData uri="http://schemas.openxmlformats.org/drawingml/2006/table">
                <a:tbl>
                  <a:tblPr firstRow="1" bandRow="1">
                    <a:tableStyleId>{5C22544A-7EE6-4342-B048-85BDC9FD1C3A}</a:tableStyleId>
                  </a:tblPr>
                  <a:tblGrid>
                    <a:gridCol w="715840">
                      <a:extLst>
                        <a:ext uri="{9D8B030D-6E8A-4147-A177-3AD203B41FA5}">
                          <a16:colId xmlns:a16="http://schemas.microsoft.com/office/drawing/2014/main" xmlns="" val="20000"/>
                        </a:ext>
                      </a:extLst>
                    </a:gridCol>
                    <a:gridCol w="715840">
                      <a:extLst>
                        <a:ext uri="{9D8B030D-6E8A-4147-A177-3AD203B41FA5}">
                          <a16:colId xmlns:a16="http://schemas.microsoft.com/office/drawing/2014/main" xmlns="" val="20001"/>
                        </a:ext>
                      </a:extLst>
                    </a:gridCol>
                    <a:gridCol w="715840">
                      <a:extLst>
                        <a:ext uri="{9D8B030D-6E8A-4147-A177-3AD203B41FA5}">
                          <a16:colId xmlns:a16="http://schemas.microsoft.com/office/drawing/2014/main" xmlns="" val="20002"/>
                        </a:ext>
                      </a:extLst>
                    </a:gridCol>
                    <a:gridCol w="715840">
                      <a:extLst>
                        <a:ext uri="{9D8B030D-6E8A-4147-A177-3AD203B41FA5}">
                          <a16:colId xmlns:a16="http://schemas.microsoft.com/office/drawing/2014/main" xmlns="" val="20003"/>
                        </a:ext>
                      </a:extLst>
                    </a:gridCol>
                    <a:gridCol w="715840">
                      <a:extLst>
                        <a:ext uri="{9D8B030D-6E8A-4147-A177-3AD203B41FA5}">
                          <a16:colId xmlns:a16="http://schemas.microsoft.com/office/drawing/2014/main" xmlns="" val="20004"/>
                        </a:ext>
                      </a:extLst>
                    </a:gridCol>
                    <a:gridCol w="715840">
                      <a:extLst>
                        <a:ext uri="{9D8B030D-6E8A-4147-A177-3AD203B41FA5}">
                          <a16:colId xmlns:a16="http://schemas.microsoft.com/office/drawing/2014/main" xmlns="" val="20005"/>
                        </a:ext>
                      </a:extLst>
                    </a:gridCol>
                    <a:gridCol w="715840">
                      <a:extLst>
                        <a:ext uri="{9D8B030D-6E8A-4147-A177-3AD203B41FA5}">
                          <a16:colId xmlns:a16="http://schemas.microsoft.com/office/drawing/2014/main" xmlns="" val="20006"/>
                        </a:ext>
                      </a:extLst>
                    </a:gridCol>
                    <a:gridCol w="715840">
                      <a:extLst>
                        <a:ext uri="{9D8B030D-6E8A-4147-A177-3AD203B41FA5}">
                          <a16:colId xmlns:a16="http://schemas.microsoft.com/office/drawing/2014/main" xmlns="" val="20007"/>
                        </a:ext>
                      </a:extLst>
                    </a:gridCol>
                    <a:gridCol w="715840">
                      <a:extLst>
                        <a:ext uri="{9D8B030D-6E8A-4147-A177-3AD203B41FA5}">
                          <a16:colId xmlns:a16="http://schemas.microsoft.com/office/drawing/2014/main" xmlns="" val="20008"/>
                        </a:ext>
                      </a:extLst>
                    </a:gridCol>
                    <a:gridCol w="715840">
                      <a:extLst>
                        <a:ext uri="{9D8B030D-6E8A-4147-A177-3AD203B41FA5}">
                          <a16:colId xmlns:a16="http://schemas.microsoft.com/office/drawing/2014/main" xmlns="" val="20009"/>
                        </a:ext>
                      </a:extLst>
                    </a:gridCol>
                    <a:gridCol w="715840">
                      <a:extLst>
                        <a:ext uri="{9D8B030D-6E8A-4147-A177-3AD203B41FA5}">
                          <a16:colId xmlns:a16="http://schemas.microsoft.com/office/drawing/2014/main" xmlns="" val="20010"/>
                        </a:ext>
                      </a:extLst>
                    </a:gridCol>
                    <a:gridCol w="715840">
                      <a:extLst>
                        <a:ext uri="{9D8B030D-6E8A-4147-A177-3AD203B41FA5}">
                          <a16:colId xmlns:a16="http://schemas.microsoft.com/office/drawing/2014/main" xmlns="" val="20011"/>
                        </a:ext>
                      </a:extLst>
                    </a:gridCol>
                    <a:gridCol w="715840">
                      <a:extLst>
                        <a:ext uri="{9D8B030D-6E8A-4147-A177-3AD203B41FA5}">
                          <a16:colId xmlns:a16="http://schemas.microsoft.com/office/drawing/2014/main" xmlns="" val="20012"/>
                        </a:ext>
                      </a:extLst>
                    </a:gridCol>
                    <a:gridCol w="715840">
                      <a:extLst>
                        <a:ext uri="{9D8B030D-6E8A-4147-A177-3AD203B41FA5}">
                          <a16:colId xmlns:a16="http://schemas.microsoft.com/office/drawing/2014/main" xmlns="" val="20013"/>
                        </a:ext>
                      </a:extLst>
                    </a:gridCol>
                    <a:gridCol w="715840">
                      <a:extLst>
                        <a:ext uri="{9D8B030D-6E8A-4147-A177-3AD203B41FA5}">
                          <a16:colId xmlns:a16="http://schemas.microsoft.com/office/drawing/2014/main" xmlns="" val="20014"/>
                        </a:ext>
                      </a:extLst>
                    </a:gridCol>
                  </a:tblGrid>
                  <a:tr h="346808">
                    <a:tc rowSpan="3">
                      <a:txBody>
                        <a:bodyPr/>
                        <a:lstStyle/>
                        <a:p>
                          <a:pPr algn="ctr"/>
                          <a14:m>
                            <m:oMathPara xmlns:m="http://schemas.openxmlformats.org/officeDocument/2006/math">
                              <m:oMathParaPr>
                                <m:jc m:val="centerGroup"/>
                              </m:oMathParaPr>
                              <m:oMath xmlns:m="http://schemas.openxmlformats.org/officeDocument/2006/math">
                                <m:sSubSup>
                                  <m:sSubSupPr>
                                    <m:ctrlPr>
                                      <a:rPr lang="en-US" sz="2800" i="1" smtClean="0">
                                        <a:latin typeface="Cambria Math" panose="02040503050406030204" pitchFamily="18" charset="0"/>
                                        <a:ea typeface="Helvetica Light" charset="0"/>
                                        <a:cs typeface="Helvetica Light" charset="0"/>
                                      </a:rPr>
                                    </m:ctrlPr>
                                  </m:sSubSupPr>
                                  <m:e>
                                    <m:r>
                                      <m:rPr>
                                        <m:nor/>
                                      </m:rPr>
                                      <a:rPr lang="en-CA" sz="2800" b="0" i="1">
                                        <a:latin typeface="Cambria" panose="02040503050406030204" pitchFamily="18" charset="0"/>
                                        <a:ea typeface="Helvetica Light" charset="0"/>
                                        <a:cs typeface="Helvetica Light" charset="0"/>
                                      </a:rPr>
                                      <m:t>df</m:t>
                                    </m:r>
                                  </m:e>
                                  <m:sub>
                                    <m:r>
                                      <a:rPr lang="en-CA" sz="2800" i="1">
                                        <a:latin typeface="Cambria Math" charset="0"/>
                                        <a:ea typeface="Helvetica Light" charset="0"/>
                                        <a:cs typeface="Helvetica Light" charset="0"/>
                                      </a:rPr>
                                      <m:t>𝑡</m:t>
                                    </m:r>
                                  </m:sub>
                                  <m:sup>
                                    <m:r>
                                      <a:rPr lang="en-CA" sz="2800" i="1">
                                        <a:latin typeface="Cambria Math" charset="0"/>
                                        <a:ea typeface="Helvetica Light" charset="0"/>
                                        <a:cs typeface="Helvetica Light" charset="0"/>
                                      </a:rPr>
                                      <m:t>∗</m:t>
                                    </m:r>
                                  </m:sup>
                                </m:sSubSup>
                              </m:oMath>
                            </m:oMathPara>
                          </a14:m>
                          <a:endParaRPr lang="en-US" sz="2800" b="1" dirty="0">
                            <a:latin typeface="Charter" pitchFamily="2" charset="0"/>
                            <a:ea typeface="Charter Roman" charset="0"/>
                            <a:cs typeface="Charter Roman" charset="0"/>
                          </a:endParaRPr>
                        </a:p>
                      </a:txBody>
                      <a:tcPr anchor="ctr">
                        <a:solidFill>
                          <a:schemeClr val="tx1"/>
                        </a:solidFill>
                      </a:tcPr>
                    </a:tc>
                    <a:tc gridSpan="14">
                      <a:txBody>
                        <a:bodyPr/>
                        <a:lstStyle/>
                        <a:p>
                          <a:pPr marL="0" algn="ctr" defTabSz="914400" rtl="0" eaLnBrk="1" latinLnBrk="0" hangingPunct="1"/>
                          <a14:m>
                            <m:oMathPara xmlns:m="http://schemas.openxmlformats.org/officeDocument/2006/math">
                              <m:oMathParaPr>
                                <m:jc m:val="centerGroup"/>
                              </m:oMathParaPr>
                              <m:oMath xmlns:m="http://schemas.openxmlformats.org/officeDocument/2006/math">
                                <m:r>
                                  <a:rPr lang="en-US" sz="2400" kern="1200" dirty="0" smtClean="0">
                                    <a:solidFill>
                                      <a:schemeClr val="dk1"/>
                                    </a:solidFill>
                                    <a:latin typeface="Cambria Math" charset="0"/>
                                    <a:ea typeface="Charter Roman" charset="0"/>
                                    <a:cs typeface="Charter Roman" charset="0"/>
                                  </a:rPr>
                                  <m:t>𝑡</m:t>
                                </m:r>
                              </m:oMath>
                            </m:oMathPara>
                          </a14:m>
                          <a:endParaRPr lang="en-US" sz="2400" kern="1200" dirty="0">
                            <a:solidFill>
                              <a:schemeClr val="dk1"/>
                            </a:solidFill>
                            <a:latin typeface="Charter" pitchFamily="2" charset="0"/>
                            <a:ea typeface="Charter Roman" charset="0"/>
                            <a:cs typeface="Charter Roman" charset="0"/>
                          </a:endParaRPr>
                        </a:p>
                      </a:txBody>
                      <a:tcPr anchor="ctr">
                        <a:solidFill>
                          <a:srgbClr val="D2DEEF"/>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extLst>
                      <a:ext uri="{0D108BD9-81ED-4DB2-BD59-A6C34878D82A}">
                        <a16:rowId xmlns:a16="http://schemas.microsoft.com/office/drawing/2014/main" xmlns="" val="10000"/>
                      </a:ext>
                    </a:extLst>
                  </a:tr>
                  <a:tr h="485116">
                    <a:tc vMerge="1">
                      <a:txBody>
                        <a:bodyPr/>
                        <a:lstStyle/>
                        <a:p>
                          <a:endParaRPr lang="en-US" dirty="0"/>
                        </a:p>
                      </a:txBody>
                      <a:tcPr/>
                    </a:tc>
                    <a:tc>
                      <a:txBody>
                        <a:bodyPr/>
                        <a:lstStyle/>
                        <a:p>
                          <a:pPr algn="ctr"/>
                          <a:r>
                            <a:rPr lang="en-US" sz="1400" dirty="0">
                              <a:latin typeface="Charter" pitchFamily="2" charset="0"/>
                              <a:ea typeface="Charter Roman" charset="0"/>
                              <a:cs typeface="Charter Roman" charset="0"/>
                            </a:rPr>
                            <a:t>1</a:t>
                          </a:r>
                        </a:p>
                        <a:p>
                          <a:pPr algn="ctr"/>
                          <a:r>
                            <a:rPr lang="en-US" sz="1400" dirty="0">
                              <a:latin typeface="Charter" pitchFamily="2" charset="0"/>
                              <a:ea typeface="Charter Roman" charset="0"/>
                              <a:cs typeface="Charter Roman" charset="0"/>
                            </a:rPr>
                            <a:t>been</a:t>
                          </a:r>
                        </a:p>
                      </a:txBody>
                      <a:tcPr anchor="ctr"/>
                    </a:tc>
                    <a:tc>
                      <a:txBody>
                        <a:bodyPr/>
                        <a:lstStyle/>
                        <a:p>
                          <a:pPr algn="ctr"/>
                          <a:r>
                            <a:rPr lang="en-US" sz="1400" dirty="0">
                              <a:latin typeface="Charter" pitchFamily="2" charset="0"/>
                              <a:ea typeface="Charter Roman" charset="0"/>
                              <a:cs typeface="Charter Roman" charset="0"/>
                            </a:rPr>
                            <a:t>2</a:t>
                          </a:r>
                        </a:p>
                        <a:p>
                          <a:pPr algn="ctr"/>
                          <a:r>
                            <a:rPr lang="en-US" sz="1400" dirty="0">
                              <a:latin typeface="Charter" pitchFamily="2" charset="0"/>
                              <a:ea typeface="Charter Roman" charset="0"/>
                              <a:cs typeface="Charter Roman" charset="0"/>
                            </a:rPr>
                            <a:t>breath</a:t>
                          </a:r>
                        </a:p>
                      </a:txBody>
                      <a:tcPr anchor="ctr"/>
                    </a:tc>
                    <a:tc>
                      <a:txBody>
                        <a:bodyPr/>
                        <a:lstStyle/>
                        <a:p>
                          <a:pPr algn="ctr"/>
                          <a:r>
                            <a:rPr lang="en-US" sz="1400" dirty="0">
                              <a:latin typeface="Charter" pitchFamily="2" charset="0"/>
                              <a:ea typeface="Charter Roman" charset="0"/>
                              <a:cs typeface="Charter Roman" charset="0"/>
                            </a:rPr>
                            <a:t>3</a:t>
                          </a:r>
                        </a:p>
                        <a:p>
                          <a:pPr algn="ctr"/>
                          <a:r>
                            <a:rPr lang="en-US" sz="1400" dirty="0">
                              <a:latin typeface="Charter" pitchFamily="2" charset="0"/>
                              <a:ea typeface="Charter Roman" charset="0"/>
                              <a:cs typeface="Charter Roman" charset="0"/>
                            </a:rPr>
                            <a:t>did</a:t>
                          </a:r>
                        </a:p>
                      </a:txBody>
                      <a:tcPr anchor="ctr">
                        <a:solidFill>
                          <a:srgbClr val="92D050"/>
                        </a:solidFill>
                      </a:tcPr>
                    </a:tc>
                    <a:tc>
                      <a:txBody>
                        <a:bodyPr/>
                        <a:lstStyle/>
                        <a:p>
                          <a:pPr algn="ctr"/>
                          <a:r>
                            <a:rPr lang="en-US" sz="1400" dirty="0">
                              <a:latin typeface="Charter" pitchFamily="2" charset="0"/>
                              <a:ea typeface="Charter Roman" charset="0"/>
                              <a:cs typeface="Charter Roman" charset="0"/>
                            </a:rPr>
                            <a:t>4</a:t>
                          </a:r>
                        </a:p>
                        <a:p>
                          <a:pPr algn="ctr"/>
                          <a:r>
                            <a:rPr lang="en-US" sz="1400" dirty="0">
                              <a:latin typeface="Charter" pitchFamily="2" charset="0"/>
                              <a:ea typeface="Charter Roman" charset="0"/>
                              <a:cs typeface="Charter Roman" charset="0"/>
                            </a:rPr>
                            <a:t>dogs</a:t>
                          </a:r>
                        </a:p>
                      </a:txBody>
                      <a:tcPr anchor="ctr"/>
                    </a:tc>
                    <a:tc>
                      <a:txBody>
                        <a:bodyPr/>
                        <a:lstStyle/>
                        <a:p>
                          <a:pPr algn="ctr"/>
                          <a:r>
                            <a:rPr lang="en-US" sz="1400" dirty="0">
                              <a:latin typeface="Charter" pitchFamily="2" charset="0"/>
                              <a:ea typeface="Charter Roman" charset="0"/>
                              <a:cs typeface="Charter Roman" charset="0"/>
                            </a:rPr>
                            <a:t>5</a:t>
                          </a:r>
                        </a:p>
                        <a:p>
                          <a:pPr algn="ctr"/>
                          <a:r>
                            <a:rPr lang="en-US" sz="1400" dirty="0">
                              <a:latin typeface="Charter" pitchFamily="2" charset="0"/>
                              <a:ea typeface="Charter Roman" charset="0"/>
                              <a:cs typeface="Charter Roman" charset="0"/>
                            </a:rPr>
                            <a:t>food</a:t>
                          </a:r>
                        </a:p>
                      </a:txBody>
                      <a:tcPr anchor="ctr"/>
                    </a:tc>
                    <a:tc>
                      <a:txBody>
                        <a:bodyPr/>
                        <a:lstStyle/>
                        <a:p>
                          <a:pPr algn="ctr"/>
                          <a:r>
                            <a:rPr lang="en-US" sz="1400" dirty="0">
                              <a:latin typeface="Charter" pitchFamily="2" charset="0"/>
                              <a:ea typeface="Charter Roman" charset="0"/>
                              <a:cs typeface="Charter Roman" charset="0"/>
                            </a:rPr>
                            <a:t>6</a:t>
                          </a:r>
                        </a:p>
                        <a:p>
                          <a:pPr algn="ctr"/>
                          <a:r>
                            <a:rPr lang="en-US" sz="1400" dirty="0">
                              <a:latin typeface="Charter" pitchFamily="2" charset="0"/>
                              <a:ea typeface="Charter Roman" charset="0"/>
                              <a:cs typeface="Charter Roman" charset="0"/>
                            </a:rPr>
                            <a:t>have</a:t>
                          </a:r>
                        </a:p>
                      </a:txBody>
                      <a:tcPr anchor="ctr"/>
                    </a:tc>
                    <a:tc>
                      <a:txBody>
                        <a:bodyPr/>
                        <a:lstStyle/>
                        <a:p>
                          <a:pPr algn="ctr"/>
                          <a:r>
                            <a:rPr lang="en-US" sz="1400" dirty="0">
                              <a:latin typeface="Charter" pitchFamily="2" charset="0"/>
                              <a:ea typeface="Charter Roman" charset="0"/>
                              <a:cs typeface="Charter Roman" charset="0"/>
                            </a:rPr>
                            <a:t>7</a:t>
                          </a:r>
                        </a:p>
                        <a:p>
                          <a:pPr algn="ctr"/>
                          <a:r>
                            <a:rPr lang="en-US" sz="1400" dirty="0">
                              <a:latin typeface="Charter" pitchFamily="2" charset="0"/>
                              <a:ea typeface="Charter Roman" charset="0"/>
                              <a:cs typeface="Charter Roman" charset="0"/>
                            </a:rPr>
                            <a:t>let</a:t>
                          </a:r>
                        </a:p>
                      </a:txBody>
                      <a:tcPr anchor="ctr"/>
                    </a:tc>
                    <a:tc>
                      <a:txBody>
                        <a:bodyPr/>
                        <a:lstStyle/>
                        <a:p>
                          <a:pPr algn="ctr"/>
                          <a:r>
                            <a:rPr lang="en-US" sz="1400" dirty="0">
                              <a:latin typeface="Charter" pitchFamily="2" charset="0"/>
                              <a:ea typeface="Charter Roman" charset="0"/>
                              <a:cs typeface="Charter Roman" charset="0"/>
                            </a:rPr>
                            <a:t>8</a:t>
                          </a:r>
                        </a:p>
                        <a:p>
                          <a:pPr algn="ctr"/>
                          <a:r>
                            <a:rPr lang="en-US" sz="1400" dirty="0">
                              <a:latin typeface="Charter" pitchFamily="2" charset="0"/>
                              <a:ea typeface="Charter Roman" charset="0"/>
                              <a:cs typeface="Charter Roman" charset="0"/>
                            </a:rPr>
                            <a:t>like</a:t>
                          </a:r>
                        </a:p>
                      </a:txBody>
                      <a:tcPr anchor="ctr"/>
                    </a:tc>
                    <a:tc>
                      <a:txBody>
                        <a:bodyPr/>
                        <a:lstStyle/>
                        <a:p>
                          <a:pPr algn="ctr"/>
                          <a:r>
                            <a:rPr lang="en-US" sz="1400" dirty="0">
                              <a:latin typeface="Charter" pitchFamily="2" charset="0"/>
                              <a:ea typeface="Charter Roman" charset="0"/>
                              <a:cs typeface="Charter Roman" charset="0"/>
                            </a:rPr>
                            <a:t>9</a:t>
                          </a:r>
                        </a:p>
                        <a:p>
                          <a:pPr algn="ctr"/>
                          <a:r>
                            <a:rPr lang="en-US" sz="1400" dirty="0">
                              <a:latin typeface="Charter" pitchFamily="2" charset="0"/>
                              <a:ea typeface="Charter Roman" charset="0"/>
                              <a:cs typeface="Charter Roman" charset="0"/>
                            </a:rPr>
                            <a:t>my</a:t>
                          </a:r>
                        </a:p>
                      </a:txBody>
                      <a:tcPr anchor="ctr"/>
                    </a:tc>
                    <a:tc>
                      <a:txBody>
                        <a:bodyPr/>
                        <a:lstStyle/>
                        <a:p>
                          <a:pPr algn="ctr"/>
                          <a:r>
                            <a:rPr lang="en-US" sz="1400" dirty="0">
                              <a:latin typeface="Charter" pitchFamily="2" charset="0"/>
                              <a:ea typeface="Charter Roman" charset="0"/>
                              <a:cs typeface="Charter Roman" charset="0"/>
                            </a:rPr>
                            <a:t>10</a:t>
                          </a:r>
                        </a:p>
                        <a:p>
                          <a:pPr algn="ctr"/>
                          <a:r>
                            <a:rPr lang="en-US" sz="1400" dirty="0">
                              <a:latin typeface="Charter" pitchFamily="2" charset="0"/>
                              <a:ea typeface="Charter Roman" charset="0"/>
                              <a:cs typeface="Charter Roman" charset="0"/>
                            </a:rPr>
                            <a:t>out</a:t>
                          </a:r>
                        </a:p>
                      </a:txBody>
                      <a:tcPr anchor="ctr"/>
                    </a:tc>
                    <a:tc>
                      <a:txBody>
                        <a:bodyPr/>
                        <a:lstStyle/>
                        <a:p>
                          <a:pPr algn="ctr"/>
                          <a:r>
                            <a:rPr lang="en-US" sz="1400" dirty="0">
                              <a:latin typeface="Charter" pitchFamily="2" charset="0"/>
                              <a:ea typeface="Charter Roman" charset="0"/>
                              <a:cs typeface="Charter Roman" charset="0"/>
                            </a:rPr>
                            <a:t>11</a:t>
                          </a:r>
                        </a:p>
                        <a:p>
                          <a:pPr algn="ctr"/>
                          <a:r>
                            <a:rPr lang="en-US" sz="1400" dirty="0">
                              <a:latin typeface="Charter" pitchFamily="2" charset="0"/>
                              <a:ea typeface="Charter Roman" charset="0"/>
                              <a:cs typeface="Charter Roman" charset="0"/>
                            </a:rPr>
                            <a:t>smells</a:t>
                          </a:r>
                        </a:p>
                      </a:txBody>
                      <a:tcPr anchor="ctr"/>
                    </a:tc>
                    <a:tc>
                      <a:txBody>
                        <a:bodyPr/>
                        <a:lstStyle/>
                        <a:p>
                          <a:pPr algn="ctr"/>
                          <a:r>
                            <a:rPr lang="en-US" sz="1400" dirty="0">
                              <a:latin typeface="Charter" pitchFamily="2" charset="0"/>
                              <a:ea typeface="Charter Roman" charset="0"/>
                              <a:cs typeface="Charter Roman" charset="0"/>
                            </a:rPr>
                            <a:t>12</a:t>
                          </a:r>
                        </a:p>
                        <a:p>
                          <a:pPr algn="ctr"/>
                          <a:r>
                            <a:rPr lang="en-US" sz="1400" dirty="0">
                              <a:latin typeface="Charter" pitchFamily="2" charset="0"/>
                              <a:ea typeface="Charter Roman" charset="0"/>
                              <a:cs typeface="Charter Roman" charset="0"/>
                            </a:rPr>
                            <a:t>that</a:t>
                          </a:r>
                        </a:p>
                      </a:txBody>
                      <a:tcPr anchor="ctr"/>
                    </a:tc>
                    <a:tc>
                      <a:txBody>
                        <a:bodyPr/>
                        <a:lstStyle/>
                        <a:p>
                          <a:pPr algn="ctr"/>
                          <a:r>
                            <a:rPr lang="en-US" sz="1400" dirty="0">
                              <a:latin typeface="Charter" pitchFamily="2" charset="0"/>
                              <a:ea typeface="Charter Roman" charset="0"/>
                              <a:cs typeface="Charter Roman" charset="0"/>
                            </a:rPr>
                            <a:t>13</a:t>
                          </a:r>
                        </a:p>
                        <a:p>
                          <a:pPr algn="ctr"/>
                          <a:r>
                            <a:rPr lang="en-US" sz="1400" dirty="0">
                              <a:latin typeface="Charter" pitchFamily="2" charset="0"/>
                              <a:ea typeface="Charter Roman" charset="0"/>
                              <a:cs typeface="Charter Roman" charset="0"/>
                            </a:rPr>
                            <a:t>the</a:t>
                          </a:r>
                        </a:p>
                      </a:txBody>
                      <a:tcPr anchor="ctr"/>
                    </a:tc>
                    <a:tc>
                      <a:txBody>
                        <a:bodyPr/>
                        <a:lstStyle/>
                        <a:p>
                          <a:pPr algn="ctr"/>
                          <a:r>
                            <a:rPr lang="en-US" sz="1400" dirty="0">
                              <a:latin typeface="Charter" pitchFamily="2" charset="0"/>
                              <a:ea typeface="Charter Roman" charset="0"/>
                              <a:cs typeface="Charter Roman" charset="0"/>
                            </a:rPr>
                            <a:t>14</a:t>
                          </a:r>
                        </a:p>
                        <a:p>
                          <a:pPr algn="ctr"/>
                          <a:r>
                            <a:rPr lang="en-US" sz="1400" dirty="0">
                              <a:latin typeface="Charter" pitchFamily="2" charset="0"/>
                              <a:ea typeface="Charter Roman" charset="0"/>
                              <a:cs typeface="Charter Roman" charset="0"/>
                            </a:rPr>
                            <a:t>who</a:t>
                          </a:r>
                        </a:p>
                      </a:txBody>
                      <a:tcPr anchor="ctr"/>
                    </a:tc>
                    <a:extLst>
                      <a:ext uri="{0D108BD9-81ED-4DB2-BD59-A6C34878D82A}">
                        <a16:rowId xmlns:a16="http://schemas.microsoft.com/office/drawing/2014/main" xmlns="" val="10001"/>
                      </a:ext>
                    </a:extLst>
                  </a:tr>
                  <a:tr h="485116">
                    <a:tc vMerge="1">
                      <a:txBody>
                        <a:bodyPr/>
                        <a:lstStyle/>
                        <a:p>
                          <a:pPr algn="ctr"/>
                          <a:endParaRPr lang="en-US" sz="2000" dirty="0">
                            <a:latin typeface="Charter Roman" charset="0"/>
                            <a:ea typeface="Charter Roman" charset="0"/>
                            <a:cs typeface="Charter Roman" charset="0"/>
                          </a:endParaRPr>
                        </a:p>
                      </a:txBody>
                      <a:tcP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2/3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2/3</a:t>
                          </a:r>
                        </a:p>
                      </a:txBody>
                      <a:tcPr anchor="ctr"/>
                    </a:tc>
                    <a:extLst>
                      <a:ext uri="{0D108BD9-81ED-4DB2-BD59-A6C34878D82A}">
                        <a16:rowId xmlns:a16="http://schemas.microsoft.com/office/drawing/2014/main" xmlns="" val="10002"/>
                      </a:ext>
                    </a:extLst>
                  </a:tr>
                </a:tbl>
              </a:graphicData>
            </a:graphic>
          </p:graphicFrame>
        </mc:Choice>
        <mc:Fallback xmlns="">
          <p:graphicFrame>
            <p:nvGraphicFramePr>
              <p:cNvPr id="4" name="Table 3"/>
              <p:cNvGraphicFramePr>
                <a:graphicFrameLocks noGrp="1"/>
              </p:cNvGraphicFramePr>
              <p:nvPr>
                <p:extLst>
                  <p:ext uri="{D42A27DB-BD31-4B8C-83A1-F6EECF244321}">
                    <p14:modId xmlns:p14="http://schemas.microsoft.com/office/powerpoint/2010/main" val="1418281866"/>
                  </p:ext>
                </p:extLst>
              </p:nvPr>
            </p:nvGraphicFramePr>
            <p:xfrm>
              <a:off x="727200" y="4166574"/>
              <a:ext cx="10737600" cy="1460476"/>
            </p:xfrm>
            <a:graphic>
              <a:graphicData uri="http://schemas.openxmlformats.org/drawingml/2006/table">
                <a:tbl>
                  <a:tblPr firstRow="1" bandRow="1">
                    <a:tableStyleId>{5C22544A-7EE6-4342-B048-85BDC9FD1C3A}</a:tableStyleId>
                  </a:tblPr>
                  <a:tblGrid>
                    <a:gridCol w="715840">
                      <a:extLst>
                        <a:ext uri="{9D8B030D-6E8A-4147-A177-3AD203B41FA5}">
                          <a16:colId xmlns:a16="http://schemas.microsoft.com/office/drawing/2014/main" val="20000"/>
                        </a:ext>
                      </a:extLst>
                    </a:gridCol>
                    <a:gridCol w="715840">
                      <a:extLst>
                        <a:ext uri="{9D8B030D-6E8A-4147-A177-3AD203B41FA5}">
                          <a16:colId xmlns:a16="http://schemas.microsoft.com/office/drawing/2014/main" val="20001"/>
                        </a:ext>
                      </a:extLst>
                    </a:gridCol>
                    <a:gridCol w="715840">
                      <a:extLst>
                        <a:ext uri="{9D8B030D-6E8A-4147-A177-3AD203B41FA5}">
                          <a16:colId xmlns:a16="http://schemas.microsoft.com/office/drawing/2014/main" val="20002"/>
                        </a:ext>
                      </a:extLst>
                    </a:gridCol>
                    <a:gridCol w="715840">
                      <a:extLst>
                        <a:ext uri="{9D8B030D-6E8A-4147-A177-3AD203B41FA5}">
                          <a16:colId xmlns:a16="http://schemas.microsoft.com/office/drawing/2014/main" val="20003"/>
                        </a:ext>
                      </a:extLst>
                    </a:gridCol>
                    <a:gridCol w="715840">
                      <a:extLst>
                        <a:ext uri="{9D8B030D-6E8A-4147-A177-3AD203B41FA5}">
                          <a16:colId xmlns:a16="http://schemas.microsoft.com/office/drawing/2014/main" val="20004"/>
                        </a:ext>
                      </a:extLst>
                    </a:gridCol>
                    <a:gridCol w="715840">
                      <a:extLst>
                        <a:ext uri="{9D8B030D-6E8A-4147-A177-3AD203B41FA5}">
                          <a16:colId xmlns:a16="http://schemas.microsoft.com/office/drawing/2014/main" val="20005"/>
                        </a:ext>
                      </a:extLst>
                    </a:gridCol>
                    <a:gridCol w="715840">
                      <a:extLst>
                        <a:ext uri="{9D8B030D-6E8A-4147-A177-3AD203B41FA5}">
                          <a16:colId xmlns:a16="http://schemas.microsoft.com/office/drawing/2014/main" val="20006"/>
                        </a:ext>
                      </a:extLst>
                    </a:gridCol>
                    <a:gridCol w="715840">
                      <a:extLst>
                        <a:ext uri="{9D8B030D-6E8A-4147-A177-3AD203B41FA5}">
                          <a16:colId xmlns:a16="http://schemas.microsoft.com/office/drawing/2014/main" val="20007"/>
                        </a:ext>
                      </a:extLst>
                    </a:gridCol>
                    <a:gridCol w="715840">
                      <a:extLst>
                        <a:ext uri="{9D8B030D-6E8A-4147-A177-3AD203B41FA5}">
                          <a16:colId xmlns:a16="http://schemas.microsoft.com/office/drawing/2014/main" val="20008"/>
                        </a:ext>
                      </a:extLst>
                    </a:gridCol>
                    <a:gridCol w="715840">
                      <a:extLst>
                        <a:ext uri="{9D8B030D-6E8A-4147-A177-3AD203B41FA5}">
                          <a16:colId xmlns:a16="http://schemas.microsoft.com/office/drawing/2014/main" val="20009"/>
                        </a:ext>
                      </a:extLst>
                    </a:gridCol>
                    <a:gridCol w="715840">
                      <a:extLst>
                        <a:ext uri="{9D8B030D-6E8A-4147-A177-3AD203B41FA5}">
                          <a16:colId xmlns:a16="http://schemas.microsoft.com/office/drawing/2014/main" val="20010"/>
                        </a:ext>
                      </a:extLst>
                    </a:gridCol>
                    <a:gridCol w="715840">
                      <a:extLst>
                        <a:ext uri="{9D8B030D-6E8A-4147-A177-3AD203B41FA5}">
                          <a16:colId xmlns:a16="http://schemas.microsoft.com/office/drawing/2014/main" val="20011"/>
                        </a:ext>
                      </a:extLst>
                    </a:gridCol>
                    <a:gridCol w="715840">
                      <a:extLst>
                        <a:ext uri="{9D8B030D-6E8A-4147-A177-3AD203B41FA5}">
                          <a16:colId xmlns:a16="http://schemas.microsoft.com/office/drawing/2014/main" val="20012"/>
                        </a:ext>
                      </a:extLst>
                    </a:gridCol>
                    <a:gridCol w="715840">
                      <a:extLst>
                        <a:ext uri="{9D8B030D-6E8A-4147-A177-3AD203B41FA5}">
                          <a16:colId xmlns:a16="http://schemas.microsoft.com/office/drawing/2014/main" val="20013"/>
                        </a:ext>
                      </a:extLst>
                    </a:gridCol>
                    <a:gridCol w="715840">
                      <a:extLst>
                        <a:ext uri="{9D8B030D-6E8A-4147-A177-3AD203B41FA5}">
                          <a16:colId xmlns:a16="http://schemas.microsoft.com/office/drawing/2014/main" val="20014"/>
                        </a:ext>
                      </a:extLst>
                    </a:gridCol>
                  </a:tblGrid>
                  <a:tr h="457200">
                    <a:tc rowSpan="3">
                      <a:txBody>
                        <a:bodyPr/>
                        <a:lstStyle/>
                        <a:p>
                          <a:endParaRPr lang="en-US"/>
                        </a:p>
                      </a:txBody>
                      <a:tcPr anchor="ctr">
                        <a:blipFill>
                          <a:blip r:embed="rId4"/>
                          <a:stretch>
                            <a:fillRect l="-1786" t="-862" r="-1412500" b="-3448"/>
                          </a:stretch>
                        </a:blipFill>
                      </a:tcPr>
                    </a:tc>
                    <a:tc gridSpan="14">
                      <a:txBody>
                        <a:bodyPr/>
                        <a:lstStyle/>
                        <a:p>
                          <a:endParaRPr lang="en-US"/>
                        </a:p>
                      </a:txBody>
                      <a:tcPr anchor="ctr">
                        <a:blipFill>
                          <a:blip r:embed="rId4"/>
                          <a:stretch>
                            <a:fillRect l="-7215" t="-2778" r="-127" b="-233333"/>
                          </a:stretch>
                        </a:blip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extLst>
                      <a:ext uri="{0D108BD9-81ED-4DB2-BD59-A6C34878D82A}">
                        <a16:rowId xmlns:a16="http://schemas.microsoft.com/office/drawing/2014/main" val="10000"/>
                      </a:ext>
                    </a:extLst>
                  </a:tr>
                  <a:tr h="518160">
                    <a:tc vMerge="1">
                      <a:txBody>
                        <a:bodyPr/>
                        <a:lstStyle/>
                        <a:p>
                          <a:endParaRPr lang="en-US" dirty="0"/>
                        </a:p>
                      </a:txBody>
                      <a:tcPr/>
                    </a:tc>
                    <a:tc>
                      <a:txBody>
                        <a:bodyPr/>
                        <a:lstStyle/>
                        <a:p>
                          <a:pPr algn="ctr"/>
                          <a:r>
                            <a:rPr lang="en-US" sz="1400" dirty="0">
                              <a:latin typeface="Charter" pitchFamily="2" charset="0"/>
                              <a:ea typeface="Charter Roman" charset="0"/>
                              <a:cs typeface="Charter Roman" charset="0"/>
                            </a:rPr>
                            <a:t>1</a:t>
                          </a:r>
                        </a:p>
                        <a:p>
                          <a:pPr algn="ctr"/>
                          <a:r>
                            <a:rPr lang="en-US" sz="1400" dirty="0">
                              <a:latin typeface="Charter" pitchFamily="2" charset="0"/>
                              <a:ea typeface="Charter Roman" charset="0"/>
                              <a:cs typeface="Charter Roman" charset="0"/>
                            </a:rPr>
                            <a:t>been</a:t>
                          </a:r>
                        </a:p>
                      </a:txBody>
                      <a:tcPr anchor="ctr"/>
                    </a:tc>
                    <a:tc>
                      <a:txBody>
                        <a:bodyPr/>
                        <a:lstStyle/>
                        <a:p>
                          <a:pPr algn="ctr"/>
                          <a:r>
                            <a:rPr lang="en-US" sz="1400" dirty="0">
                              <a:latin typeface="Charter" pitchFamily="2" charset="0"/>
                              <a:ea typeface="Charter Roman" charset="0"/>
                              <a:cs typeface="Charter Roman" charset="0"/>
                            </a:rPr>
                            <a:t>2</a:t>
                          </a:r>
                        </a:p>
                        <a:p>
                          <a:pPr algn="ctr"/>
                          <a:r>
                            <a:rPr lang="en-US" sz="1400" dirty="0">
                              <a:latin typeface="Charter" pitchFamily="2" charset="0"/>
                              <a:ea typeface="Charter Roman" charset="0"/>
                              <a:cs typeface="Charter Roman" charset="0"/>
                            </a:rPr>
                            <a:t>breath</a:t>
                          </a:r>
                        </a:p>
                      </a:txBody>
                      <a:tcPr anchor="ctr"/>
                    </a:tc>
                    <a:tc>
                      <a:txBody>
                        <a:bodyPr/>
                        <a:lstStyle/>
                        <a:p>
                          <a:pPr algn="ctr"/>
                          <a:r>
                            <a:rPr lang="en-US" sz="1400" dirty="0">
                              <a:latin typeface="Charter" pitchFamily="2" charset="0"/>
                              <a:ea typeface="Charter Roman" charset="0"/>
                              <a:cs typeface="Charter Roman" charset="0"/>
                            </a:rPr>
                            <a:t>3</a:t>
                          </a:r>
                        </a:p>
                        <a:p>
                          <a:pPr algn="ctr"/>
                          <a:r>
                            <a:rPr lang="en-US" sz="1400" dirty="0">
                              <a:latin typeface="Charter" pitchFamily="2" charset="0"/>
                              <a:ea typeface="Charter Roman" charset="0"/>
                              <a:cs typeface="Charter Roman" charset="0"/>
                            </a:rPr>
                            <a:t>did</a:t>
                          </a:r>
                        </a:p>
                      </a:txBody>
                      <a:tcPr anchor="ctr">
                        <a:solidFill>
                          <a:srgbClr val="92D050"/>
                        </a:solidFill>
                      </a:tcPr>
                    </a:tc>
                    <a:tc>
                      <a:txBody>
                        <a:bodyPr/>
                        <a:lstStyle/>
                        <a:p>
                          <a:pPr algn="ctr"/>
                          <a:r>
                            <a:rPr lang="en-US" sz="1400" dirty="0">
                              <a:latin typeface="Charter" pitchFamily="2" charset="0"/>
                              <a:ea typeface="Charter Roman" charset="0"/>
                              <a:cs typeface="Charter Roman" charset="0"/>
                            </a:rPr>
                            <a:t>4</a:t>
                          </a:r>
                        </a:p>
                        <a:p>
                          <a:pPr algn="ctr"/>
                          <a:r>
                            <a:rPr lang="en-US" sz="1400" dirty="0">
                              <a:latin typeface="Charter" pitchFamily="2" charset="0"/>
                              <a:ea typeface="Charter Roman" charset="0"/>
                              <a:cs typeface="Charter Roman" charset="0"/>
                            </a:rPr>
                            <a:t>dogs</a:t>
                          </a:r>
                        </a:p>
                      </a:txBody>
                      <a:tcPr anchor="ctr"/>
                    </a:tc>
                    <a:tc>
                      <a:txBody>
                        <a:bodyPr/>
                        <a:lstStyle/>
                        <a:p>
                          <a:pPr algn="ctr"/>
                          <a:r>
                            <a:rPr lang="en-US" sz="1400" dirty="0">
                              <a:latin typeface="Charter" pitchFamily="2" charset="0"/>
                              <a:ea typeface="Charter Roman" charset="0"/>
                              <a:cs typeface="Charter Roman" charset="0"/>
                            </a:rPr>
                            <a:t>5</a:t>
                          </a:r>
                        </a:p>
                        <a:p>
                          <a:pPr algn="ctr"/>
                          <a:r>
                            <a:rPr lang="en-US" sz="1400" dirty="0">
                              <a:latin typeface="Charter" pitchFamily="2" charset="0"/>
                              <a:ea typeface="Charter Roman" charset="0"/>
                              <a:cs typeface="Charter Roman" charset="0"/>
                            </a:rPr>
                            <a:t>food</a:t>
                          </a:r>
                        </a:p>
                      </a:txBody>
                      <a:tcPr anchor="ctr"/>
                    </a:tc>
                    <a:tc>
                      <a:txBody>
                        <a:bodyPr/>
                        <a:lstStyle/>
                        <a:p>
                          <a:pPr algn="ctr"/>
                          <a:r>
                            <a:rPr lang="en-US" sz="1400" dirty="0">
                              <a:latin typeface="Charter" pitchFamily="2" charset="0"/>
                              <a:ea typeface="Charter Roman" charset="0"/>
                              <a:cs typeface="Charter Roman" charset="0"/>
                            </a:rPr>
                            <a:t>6</a:t>
                          </a:r>
                        </a:p>
                        <a:p>
                          <a:pPr algn="ctr"/>
                          <a:r>
                            <a:rPr lang="en-US" sz="1400" dirty="0">
                              <a:latin typeface="Charter" pitchFamily="2" charset="0"/>
                              <a:ea typeface="Charter Roman" charset="0"/>
                              <a:cs typeface="Charter Roman" charset="0"/>
                            </a:rPr>
                            <a:t>have</a:t>
                          </a:r>
                        </a:p>
                      </a:txBody>
                      <a:tcPr anchor="ctr"/>
                    </a:tc>
                    <a:tc>
                      <a:txBody>
                        <a:bodyPr/>
                        <a:lstStyle/>
                        <a:p>
                          <a:pPr algn="ctr"/>
                          <a:r>
                            <a:rPr lang="en-US" sz="1400" dirty="0">
                              <a:latin typeface="Charter" pitchFamily="2" charset="0"/>
                              <a:ea typeface="Charter Roman" charset="0"/>
                              <a:cs typeface="Charter Roman" charset="0"/>
                            </a:rPr>
                            <a:t>7</a:t>
                          </a:r>
                        </a:p>
                        <a:p>
                          <a:pPr algn="ctr"/>
                          <a:r>
                            <a:rPr lang="en-US" sz="1400" dirty="0">
                              <a:latin typeface="Charter" pitchFamily="2" charset="0"/>
                              <a:ea typeface="Charter Roman" charset="0"/>
                              <a:cs typeface="Charter Roman" charset="0"/>
                            </a:rPr>
                            <a:t>let</a:t>
                          </a:r>
                        </a:p>
                      </a:txBody>
                      <a:tcPr anchor="ctr"/>
                    </a:tc>
                    <a:tc>
                      <a:txBody>
                        <a:bodyPr/>
                        <a:lstStyle/>
                        <a:p>
                          <a:pPr algn="ctr"/>
                          <a:r>
                            <a:rPr lang="en-US" sz="1400" dirty="0">
                              <a:latin typeface="Charter" pitchFamily="2" charset="0"/>
                              <a:ea typeface="Charter Roman" charset="0"/>
                              <a:cs typeface="Charter Roman" charset="0"/>
                            </a:rPr>
                            <a:t>8</a:t>
                          </a:r>
                        </a:p>
                        <a:p>
                          <a:pPr algn="ctr"/>
                          <a:r>
                            <a:rPr lang="en-US" sz="1400" dirty="0">
                              <a:latin typeface="Charter" pitchFamily="2" charset="0"/>
                              <a:ea typeface="Charter Roman" charset="0"/>
                              <a:cs typeface="Charter Roman" charset="0"/>
                            </a:rPr>
                            <a:t>like</a:t>
                          </a:r>
                        </a:p>
                      </a:txBody>
                      <a:tcPr anchor="ctr"/>
                    </a:tc>
                    <a:tc>
                      <a:txBody>
                        <a:bodyPr/>
                        <a:lstStyle/>
                        <a:p>
                          <a:pPr algn="ctr"/>
                          <a:r>
                            <a:rPr lang="en-US" sz="1400" dirty="0">
                              <a:latin typeface="Charter" pitchFamily="2" charset="0"/>
                              <a:ea typeface="Charter Roman" charset="0"/>
                              <a:cs typeface="Charter Roman" charset="0"/>
                            </a:rPr>
                            <a:t>9</a:t>
                          </a:r>
                        </a:p>
                        <a:p>
                          <a:pPr algn="ctr"/>
                          <a:r>
                            <a:rPr lang="en-US" sz="1400" dirty="0">
                              <a:latin typeface="Charter" pitchFamily="2" charset="0"/>
                              <a:ea typeface="Charter Roman" charset="0"/>
                              <a:cs typeface="Charter Roman" charset="0"/>
                            </a:rPr>
                            <a:t>my</a:t>
                          </a:r>
                        </a:p>
                      </a:txBody>
                      <a:tcPr anchor="ctr"/>
                    </a:tc>
                    <a:tc>
                      <a:txBody>
                        <a:bodyPr/>
                        <a:lstStyle/>
                        <a:p>
                          <a:pPr algn="ctr"/>
                          <a:r>
                            <a:rPr lang="en-US" sz="1400" dirty="0">
                              <a:latin typeface="Charter" pitchFamily="2" charset="0"/>
                              <a:ea typeface="Charter Roman" charset="0"/>
                              <a:cs typeface="Charter Roman" charset="0"/>
                            </a:rPr>
                            <a:t>10</a:t>
                          </a:r>
                        </a:p>
                        <a:p>
                          <a:pPr algn="ctr"/>
                          <a:r>
                            <a:rPr lang="en-US" sz="1400" dirty="0">
                              <a:latin typeface="Charter" pitchFamily="2" charset="0"/>
                              <a:ea typeface="Charter Roman" charset="0"/>
                              <a:cs typeface="Charter Roman" charset="0"/>
                            </a:rPr>
                            <a:t>out</a:t>
                          </a:r>
                        </a:p>
                      </a:txBody>
                      <a:tcPr anchor="ctr"/>
                    </a:tc>
                    <a:tc>
                      <a:txBody>
                        <a:bodyPr/>
                        <a:lstStyle/>
                        <a:p>
                          <a:pPr algn="ctr"/>
                          <a:r>
                            <a:rPr lang="en-US" sz="1400" dirty="0">
                              <a:latin typeface="Charter" pitchFamily="2" charset="0"/>
                              <a:ea typeface="Charter Roman" charset="0"/>
                              <a:cs typeface="Charter Roman" charset="0"/>
                            </a:rPr>
                            <a:t>11</a:t>
                          </a:r>
                        </a:p>
                        <a:p>
                          <a:pPr algn="ctr"/>
                          <a:r>
                            <a:rPr lang="en-US" sz="1400" dirty="0">
                              <a:latin typeface="Charter" pitchFamily="2" charset="0"/>
                              <a:ea typeface="Charter Roman" charset="0"/>
                              <a:cs typeface="Charter Roman" charset="0"/>
                            </a:rPr>
                            <a:t>smells</a:t>
                          </a:r>
                        </a:p>
                      </a:txBody>
                      <a:tcPr anchor="ctr"/>
                    </a:tc>
                    <a:tc>
                      <a:txBody>
                        <a:bodyPr/>
                        <a:lstStyle/>
                        <a:p>
                          <a:pPr algn="ctr"/>
                          <a:r>
                            <a:rPr lang="en-US" sz="1400" dirty="0">
                              <a:latin typeface="Charter" pitchFamily="2" charset="0"/>
                              <a:ea typeface="Charter Roman" charset="0"/>
                              <a:cs typeface="Charter Roman" charset="0"/>
                            </a:rPr>
                            <a:t>12</a:t>
                          </a:r>
                        </a:p>
                        <a:p>
                          <a:pPr algn="ctr"/>
                          <a:r>
                            <a:rPr lang="en-US" sz="1400" dirty="0">
                              <a:latin typeface="Charter" pitchFamily="2" charset="0"/>
                              <a:ea typeface="Charter Roman" charset="0"/>
                              <a:cs typeface="Charter Roman" charset="0"/>
                            </a:rPr>
                            <a:t>that</a:t>
                          </a:r>
                        </a:p>
                      </a:txBody>
                      <a:tcPr anchor="ctr"/>
                    </a:tc>
                    <a:tc>
                      <a:txBody>
                        <a:bodyPr/>
                        <a:lstStyle/>
                        <a:p>
                          <a:pPr algn="ctr"/>
                          <a:r>
                            <a:rPr lang="en-US" sz="1400" dirty="0">
                              <a:latin typeface="Charter" pitchFamily="2" charset="0"/>
                              <a:ea typeface="Charter Roman" charset="0"/>
                              <a:cs typeface="Charter Roman" charset="0"/>
                            </a:rPr>
                            <a:t>13</a:t>
                          </a:r>
                        </a:p>
                        <a:p>
                          <a:pPr algn="ctr"/>
                          <a:r>
                            <a:rPr lang="en-US" sz="1400" dirty="0">
                              <a:latin typeface="Charter" pitchFamily="2" charset="0"/>
                              <a:ea typeface="Charter Roman" charset="0"/>
                              <a:cs typeface="Charter Roman" charset="0"/>
                            </a:rPr>
                            <a:t>the</a:t>
                          </a:r>
                        </a:p>
                      </a:txBody>
                      <a:tcPr anchor="ctr"/>
                    </a:tc>
                    <a:tc>
                      <a:txBody>
                        <a:bodyPr/>
                        <a:lstStyle/>
                        <a:p>
                          <a:pPr algn="ctr"/>
                          <a:r>
                            <a:rPr lang="en-US" sz="1400" dirty="0">
                              <a:latin typeface="Charter" pitchFamily="2" charset="0"/>
                              <a:ea typeface="Charter Roman" charset="0"/>
                              <a:cs typeface="Charter Roman" charset="0"/>
                            </a:rPr>
                            <a:t>14</a:t>
                          </a:r>
                        </a:p>
                        <a:p>
                          <a:pPr algn="ctr"/>
                          <a:r>
                            <a:rPr lang="en-US" sz="1400" dirty="0">
                              <a:latin typeface="Charter" pitchFamily="2" charset="0"/>
                              <a:ea typeface="Charter Roman" charset="0"/>
                              <a:cs typeface="Charter Roman" charset="0"/>
                            </a:rPr>
                            <a:t>who</a:t>
                          </a:r>
                        </a:p>
                      </a:txBody>
                      <a:tcPr anchor="ctr"/>
                    </a:tc>
                    <a:extLst>
                      <a:ext uri="{0D108BD9-81ED-4DB2-BD59-A6C34878D82A}">
                        <a16:rowId xmlns:a16="http://schemas.microsoft.com/office/drawing/2014/main" val="10001"/>
                      </a:ext>
                    </a:extLst>
                  </a:tr>
                  <a:tr h="485116">
                    <a:tc vMerge="1">
                      <a:txBody>
                        <a:bodyPr/>
                        <a:lstStyle/>
                        <a:p>
                          <a:pPr algn="ctr"/>
                          <a:endParaRPr lang="en-US" sz="2000" dirty="0">
                            <a:latin typeface="Charter Roman" charset="0"/>
                            <a:ea typeface="Charter Roman" charset="0"/>
                            <a:cs typeface="Charter Roman" charset="0"/>
                          </a:endParaRPr>
                        </a:p>
                      </a:txBody>
                      <a:tcP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2/3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1/3</a:t>
                          </a:r>
                        </a:p>
                      </a:txBody>
                      <a:tcPr anchor="ctr"/>
                    </a:tc>
                    <a:tc>
                      <a:txBody>
                        <a:bodyPr/>
                        <a:lstStyle/>
                        <a:p>
                          <a:pPr algn="ctr"/>
                          <a:r>
                            <a:rPr lang="en-US" sz="2000" dirty="0">
                              <a:latin typeface="Charter" pitchFamily="2" charset="0"/>
                              <a:ea typeface="Charter Roman" charset="0"/>
                              <a:cs typeface="Charter Roman" charset="0"/>
                            </a:rPr>
                            <a:t>2/3</a:t>
                          </a:r>
                        </a:p>
                      </a:txBody>
                      <a:tcPr anchor="ctr"/>
                    </a:tc>
                    <a:extLst>
                      <a:ext uri="{0D108BD9-81ED-4DB2-BD59-A6C34878D82A}">
                        <a16:rowId xmlns:a16="http://schemas.microsoft.com/office/drawing/2014/main" val="10002"/>
                      </a:ext>
                    </a:extLst>
                  </a:tr>
                </a:tbl>
              </a:graphicData>
            </a:graphic>
          </p:graphicFrame>
        </mc:Fallback>
      </mc:AlternateContent>
    </p:spTree>
    <p:extLst>
      <p:ext uri="{BB962C8B-B14F-4D97-AF65-F5344CB8AC3E}">
        <p14:creationId xmlns:p14="http://schemas.microsoft.com/office/powerpoint/2010/main" val="2259612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Statistics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81192" y="2180496"/>
                <a:ext cx="11029615" cy="1562829"/>
              </a:xfrm>
            </p:spPr>
            <p:txBody>
              <a:bodyPr>
                <a:normAutofit/>
              </a:bodyPr>
              <a:lstStyle/>
              <a:p>
                <a:pPr marL="0" indent="0" algn="just">
                  <a:buNone/>
                </a:pPr>
                <a:r>
                  <a:rPr lang="en-CA" dirty="0">
                    <a:ea typeface="Helvetica Light" charset="0"/>
                    <a:cs typeface="Helvetica Light" charset="0"/>
                  </a:rPr>
                  <a:t>The </a:t>
                </a:r>
                <a:r>
                  <a:rPr lang="en-CA" b="1" dirty="0">
                    <a:ea typeface="Helvetica Light" charset="0"/>
                    <a:cs typeface="Helvetica Light" charset="0"/>
                  </a:rPr>
                  <a:t>term frequency </a:t>
                </a:r>
                <a:r>
                  <a:rPr lang="mr-IN" b="1" dirty="0">
                    <a:ea typeface="Helvetica Light" charset="0"/>
                    <a:cs typeface="Helvetica Light" charset="0"/>
                  </a:rPr>
                  <a:t>–</a:t>
                </a:r>
                <a:r>
                  <a:rPr lang="en-CA" b="1" dirty="0">
                    <a:ea typeface="Helvetica Light" charset="0"/>
                    <a:cs typeface="Helvetica Light" charset="0"/>
                  </a:rPr>
                  <a:t> inverse document frequency </a:t>
                </a:r>
                <a:r>
                  <a:rPr lang="en-CA" dirty="0">
                    <a:ea typeface="Helvetica Light" charset="0"/>
                    <a:cs typeface="Helvetica Light" charset="0"/>
                  </a:rPr>
                  <a:t>of </a:t>
                </a:r>
                <a14:m>
                  <m:oMath xmlns:m="http://schemas.openxmlformats.org/officeDocument/2006/math">
                    <m:r>
                      <a:rPr lang="en-CA" b="0" i="1" smtClean="0">
                        <a:latin typeface="Cambria Math" charset="0"/>
                        <a:ea typeface="Helvetica Light" charset="0"/>
                        <a:cs typeface="Helvetica Light" charset="0"/>
                      </a:rPr>
                      <m:t>𝑡</m:t>
                    </m:r>
                  </m:oMath>
                </a14:m>
                <a:r>
                  <a:rPr lang="en-US" dirty="0">
                    <a:ea typeface="Helvetica Light" charset="0"/>
                    <a:cs typeface="Helvetica Light" charset="0"/>
                  </a:rPr>
                  <a:t> in </a:t>
                </a:r>
                <a14:m>
                  <m:oMath xmlns:m="http://schemas.openxmlformats.org/officeDocument/2006/math">
                    <m:r>
                      <a:rPr lang="en-CA" i="1">
                        <a:latin typeface="Cambria Math" charset="0"/>
                        <a:ea typeface="Helvetica Light" charset="0"/>
                        <a:cs typeface="Helvetica Light" charset="0"/>
                      </a:rPr>
                      <m:t>𝑑</m:t>
                    </m:r>
                  </m:oMath>
                </a14:m>
                <a:r>
                  <a:rPr lang="en-US" dirty="0">
                    <a:ea typeface="Helvetica Light" charset="0"/>
                    <a:cs typeface="Helvetica Light" charset="0"/>
                  </a:rPr>
                  <a:t> is  </a:t>
                </a:r>
              </a:p>
              <a:p>
                <a:pPr marL="0" indent="0" algn="just">
                  <a:buNone/>
                </a:pPr>
                <a:endParaRPr lang="en-US" sz="1000" i="1" dirty="0">
                  <a:latin typeface="Cambria Math" charset="0"/>
                  <a:ea typeface="Helvetica Light" charset="0"/>
                  <a:cs typeface="Helvetica Light" charset="0"/>
                </a:endParaRPr>
              </a:p>
              <a:p>
                <a:pPr marL="0" indent="0" algn="just">
                  <a:buNone/>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tf</m:t>
                          </m:r>
                          <m:r>
                            <m:rPr>
                              <m:nor/>
                            </m:rPr>
                            <a:rPr lang="en-CA" i="1" smtClean="0">
                              <a:latin typeface="Cambria" panose="02040503050406030204" pitchFamily="18" charset="0"/>
                              <a:ea typeface="Helvetica Light" charset="0"/>
                              <a:cs typeface="Helvetica Light" charset="0"/>
                            </a:rPr>
                            <m:t>−</m:t>
                          </m:r>
                          <m:r>
                            <m:rPr>
                              <m:nor/>
                            </m:rPr>
                            <a:rPr lang="en-CA" i="1">
                              <a:latin typeface="Cambria" panose="02040503050406030204" pitchFamily="18" charset="0"/>
                              <a:ea typeface="Helvetica Light" charset="0"/>
                              <a:cs typeface="Helvetica Light" charset="0"/>
                            </a:rPr>
                            <m:t>idf</m:t>
                          </m:r>
                        </m:e>
                        <m:sub>
                          <m:r>
                            <a:rPr lang="en-CA" i="1">
                              <a:latin typeface="Cambria Math" charset="0"/>
                              <a:ea typeface="Helvetica Light" charset="0"/>
                              <a:cs typeface="Helvetica Light" charset="0"/>
                            </a:rPr>
                            <m:t>𝑡</m:t>
                          </m:r>
                          <m:r>
                            <a:rPr lang="en-CA" b="0" i="1" smtClean="0">
                              <a:latin typeface="Cambria Math" panose="02040503050406030204" pitchFamily="18" charset="0"/>
                              <a:ea typeface="Helvetica Light" charset="0"/>
                              <a:cs typeface="Helvetica Light" charset="0"/>
                            </a:rPr>
                            <m:t>,</m:t>
                          </m:r>
                          <m:r>
                            <a:rPr lang="en-CA" b="0" i="1" smtClean="0">
                              <a:latin typeface="Cambria Math" panose="02040503050406030204" pitchFamily="18" charset="0"/>
                              <a:ea typeface="Helvetica Light" charset="0"/>
                              <a:cs typeface="Helvetica Light" charset="0"/>
                            </a:rPr>
                            <m:t>𝑑</m:t>
                          </m:r>
                        </m:sub>
                        <m:sup>
                          <m:r>
                            <a:rPr lang="en-CA" i="1">
                              <a:latin typeface="Cambria Math" charset="0"/>
                              <a:ea typeface="Helvetica Light" charset="0"/>
                              <a:cs typeface="Helvetica Light" charset="0"/>
                            </a:rPr>
                            <m:t>∗</m:t>
                          </m:r>
                        </m:sup>
                      </m:sSubSup>
                      <m:r>
                        <a:rPr lang="en-CA" b="0" i="1" smtClean="0">
                          <a:latin typeface="Cambria Math" charset="0"/>
                          <a:ea typeface="Helvetica Light" charset="0"/>
                          <a:cs typeface="Helvetica Light" charset="0"/>
                        </a:rPr>
                        <m:t>=−</m:t>
                      </m:r>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tf</m:t>
                          </m:r>
                        </m:e>
                        <m:sub>
                          <m:r>
                            <a:rPr lang="en-CA" i="1">
                              <a:latin typeface="Cambria Math" charset="0"/>
                              <a:ea typeface="Helvetica Light" charset="0"/>
                              <a:cs typeface="Helvetica Light" charset="0"/>
                            </a:rPr>
                            <m:t>𝑡</m:t>
                          </m:r>
                          <m:r>
                            <a:rPr lang="en-CA" i="1">
                              <a:latin typeface="Cambria Math" charset="0"/>
                              <a:ea typeface="Helvetica Light" charset="0"/>
                              <a:cs typeface="Helvetica Light" charset="0"/>
                            </a:rPr>
                            <m:t>,</m:t>
                          </m:r>
                          <m:r>
                            <a:rPr lang="en-CA" i="1">
                              <a:latin typeface="Cambria Math" charset="0"/>
                              <a:ea typeface="Helvetica Light" charset="0"/>
                              <a:cs typeface="Helvetica Light" charset="0"/>
                            </a:rPr>
                            <m:t>𝑑</m:t>
                          </m:r>
                        </m:sub>
                        <m:sup>
                          <m:r>
                            <a:rPr lang="en-CA" i="1">
                              <a:latin typeface="Cambria Math" charset="0"/>
                              <a:ea typeface="Helvetica Light" charset="0"/>
                              <a:cs typeface="Helvetica Light" charset="0"/>
                            </a:rPr>
                            <m:t>∗</m:t>
                          </m:r>
                        </m:sup>
                      </m:sSubSup>
                      <m:r>
                        <a:rPr lang="en-CA" i="1" smtClean="0">
                          <a:latin typeface="Cambria Math" charset="0"/>
                          <a:ea typeface="Cambria Math" charset="0"/>
                          <a:cs typeface="Cambria Math" charset="0"/>
                        </a:rPr>
                        <m:t>×</m:t>
                      </m:r>
                      <m:r>
                        <a:rPr lang="en-CA" b="0" i="1" smtClean="0">
                          <a:latin typeface="Cambria Math" charset="0"/>
                          <a:ea typeface="Cambria Math" charset="0"/>
                          <a:cs typeface="Cambria Math" charset="0"/>
                        </a:rPr>
                        <m:t> </m:t>
                      </m:r>
                      <m:r>
                        <m:rPr>
                          <m:nor/>
                        </m:rPr>
                        <a:rPr lang="en-CA" b="0" i="0" smtClean="0">
                          <a:latin typeface="Cambria Math" charset="0"/>
                          <a:ea typeface="Cambria Math" charset="0"/>
                          <a:cs typeface="Cambria Math" charset="0"/>
                        </a:rPr>
                        <m:t>ln</m:t>
                      </m:r>
                      <m:d>
                        <m:dPr>
                          <m:ctrlPr>
                            <a:rPr lang="mr-IN" b="0" i="1" smtClean="0">
                              <a:latin typeface="Cambria Math" panose="02040503050406030204" pitchFamily="18" charset="0"/>
                              <a:ea typeface="Cambria Math" charset="0"/>
                              <a:cs typeface="Cambria Math" charset="0"/>
                            </a:rPr>
                          </m:ctrlPr>
                        </m:dPr>
                        <m:e>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df</m:t>
                              </m:r>
                            </m:e>
                            <m:sub>
                              <m:r>
                                <a:rPr lang="en-CA" i="1">
                                  <a:latin typeface="Cambria Math" charset="0"/>
                                  <a:ea typeface="Helvetica Light" charset="0"/>
                                  <a:cs typeface="Helvetica Light" charset="0"/>
                                </a:rPr>
                                <m:t>𝑡</m:t>
                              </m:r>
                            </m:sub>
                            <m:sup>
                              <m:r>
                                <a:rPr lang="en-CA" i="1">
                                  <a:latin typeface="Cambria Math" charset="0"/>
                                  <a:ea typeface="Helvetica Light" charset="0"/>
                                  <a:cs typeface="Helvetica Light" charset="0"/>
                                </a:rPr>
                                <m:t>∗</m:t>
                              </m:r>
                            </m:sup>
                          </m:sSubSup>
                        </m:e>
                      </m:d>
                    </m:oMath>
                  </m:oMathPara>
                </a14:m>
                <a:endParaRPr lang="en-US" dirty="0">
                  <a:latin typeface="Helvetica Light" charset="0"/>
                  <a:ea typeface="Helvetica Light" charset="0"/>
                  <a:cs typeface="Helvetica Light"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81192" y="2180496"/>
                <a:ext cx="11029615" cy="1562829"/>
              </a:xfrm>
              <a:blipFill>
                <a:blip r:embed="rId3"/>
                <a:stretch>
                  <a:fillRect l="-80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7" name="Table 6">
                <a:extLst>
                  <a:ext uri="{FF2B5EF4-FFF2-40B4-BE49-F238E27FC236}">
                    <a16:creationId xmlns:a16="http://schemas.microsoft.com/office/drawing/2014/main" xmlns="" id="{2CBD82F0-FE78-F74F-AE50-424DEF67590B}"/>
                  </a:ext>
                </a:extLst>
              </p:cNvPr>
              <p:cNvGraphicFramePr>
                <a:graphicFrameLocks noGrp="1"/>
              </p:cNvGraphicFramePr>
              <p:nvPr>
                <p:extLst>
                  <p:ext uri="{D42A27DB-BD31-4B8C-83A1-F6EECF244321}">
                    <p14:modId xmlns:p14="http://schemas.microsoft.com/office/powerpoint/2010/main" val="2848153818"/>
                  </p:ext>
                </p:extLst>
              </p:nvPr>
            </p:nvGraphicFramePr>
            <p:xfrm>
              <a:off x="363416" y="3721100"/>
              <a:ext cx="11453440" cy="2430708"/>
            </p:xfrm>
            <a:graphic>
              <a:graphicData uri="http://schemas.openxmlformats.org/drawingml/2006/table">
                <a:tbl>
                  <a:tblPr firstRow="1" bandRow="1">
                    <a:tableStyleId>{5C22544A-7EE6-4342-B048-85BDC9FD1C3A}</a:tableStyleId>
                  </a:tblPr>
                  <a:tblGrid>
                    <a:gridCol w="715840">
                      <a:extLst>
                        <a:ext uri="{9D8B030D-6E8A-4147-A177-3AD203B41FA5}">
                          <a16:colId xmlns:a16="http://schemas.microsoft.com/office/drawing/2014/main" xmlns="" val="20000"/>
                        </a:ext>
                      </a:extLst>
                    </a:gridCol>
                    <a:gridCol w="715840">
                      <a:extLst>
                        <a:ext uri="{9D8B030D-6E8A-4147-A177-3AD203B41FA5}">
                          <a16:colId xmlns:a16="http://schemas.microsoft.com/office/drawing/2014/main" xmlns="" val="20001"/>
                        </a:ext>
                      </a:extLst>
                    </a:gridCol>
                    <a:gridCol w="715840">
                      <a:extLst>
                        <a:ext uri="{9D8B030D-6E8A-4147-A177-3AD203B41FA5}">
                          <a16:colId xmlns:a16="http://schemas.microsoft.com/office/drawing/2014/main" xmlns="" val="20002"/>
                        </a:ext>
                      </a:extLst>
                    </a:gridCol>
                    <a:gridCol w="715840">
                      <a:extLst>
                        <a:ext uri="{9D8B030D-6E8A-4147-A177-3AD203B41FA5}">
                          <a16:colId xmlns:a16="http://schemas.microsoft.com/office/drawing/2014/main" xmlns="" val="20003"/>
                        </a:ext>
                      </a:extLst>
                    </a:gridCol>
                    <a:gridCol w="715840">
                      <a:extLst>
                        <a:ext uri="{9D8B030D-6E8A-4147-A177-3AD203B41FA5}">
                          <a16:colId xmlns:a16="http://schemas.microsoft.com/office/drawing/2014/main" xmlns="" val="20004"/>
                        </a:ext>
                      </a:extLst>
                    </a:gridCol>
                    <a:gridCol w="715840">
                      <a:extLst>
                        <a:ext uri="{9D8B030D-6E8A-4147-A177-3AD203B41FA5}">
                          <a16:colId xmlns:a16="http://schemas.microsoft.com/office/drawing/2014/main" xmlns="" val="20005"/>
                        </a:ext>
                      </a:extLst>
                    </a:gridCol>
                    <a:gridCol w="715840">
                      <a:extLst>
                        <a:ext uri="{9D8B030D-6E8A-4147-A177-3AD203B41FA5}">
                          <a16:colId xmlns:a16="http://schemas.microsoft.com/office/drawing/2014/main" xmlns="" val="20006"/>
                        </a:ext>
                      </a:extLst>
                    </a:gridCol>
                    <a:gridCol w="715840">
                      <a:extLst>
                        <a:ext uri="{9D8B030D-6E8A-4147-A177-3AD203B41FA5}">
                          <a16:colId xmlns:a16="http://schemas.microsoft.com/office/drawing/2014/main" xmlns="" val="20007"/>
                        </a:ext>
                      </a:extLst>
                    </a:gridCol>
                    <a:gridCol w="715840">
                      <a:extLst>
                        <a:ext uri="{9D8B030D-6E8A-4147-A177-3AD203B41FA5}">
                          <a16:colId xmlns:a16="http://schemas.microsoft.com/office/drawing/2014/main" xmlns="" val="20008"/>
                        </a:ext>
                      </a:extLst>
                    </a:gridCol>
                    <a:gridCol w="715840">
                      <a:extLst>
                        <a:ext uri="{9D8B030D-6E8A-4147-A177-3AD203B41FA5}">
                          <a16:colId xmlns:a16="http://schemas.microsoft.com/office/drawing/2014/main" xmlns="" val="20009"/>
                        </a:ext>
                      </a:extLst>
                    </a:gridCol>
                    <a:gridCol w="715840">
                      <a:extLst>
                        <a:ext uri="{9D8B030D-6E8A-4147-A177-3AD203B41FA5}">
                          <a16:colId xmlns:a16="http://schemas.microsoft.com/office/drawing/2014/main" xmlns="" val="20010"/>
                        </a:ext>
                      </a:extLst>
                    </a:gridCol>
                    <a:gridCol w="715840">
                      <a:extLst>
                        <a:ext uri="{9D8B030D-6E8A-4147-A177-3AD203B41FA5}">
                          <a16:colId xmlns:a16="http://schemas.microsoft.com/office/drawing/2014/main" xmlns="" val="20011"/>
                        </a:ext>
                      </a:extLst>
                    </a:gridCol>
                    <a:gridCol w="715840">
                      <a:extLst>
                        <a:ext uri="{9D8B030D-6E8A-4147-A177-3AD203B41FA5}">
                          <a16:colId xmlns:a16="http://schemas.microsoft.com/office/drawing/2014/main" xmlns="" val="20012"/>
                        </a:ext>
                      </a:extLst>
                    </a:gridCol>
                    <a:gridCol w="715840">
                      <a:extLst>
                        <a:ext uri="{9D8B030D-6E8A-4147-A177-3AD203B41FA5}">
                          <a16:colId xmlns:a16="http://schemas.microsoft.com/office/drawing/2014/main" xmlns="" val="20013"/>
                        </a:ext>
                      </a:extLst>
                    </a:gridCol>
                    <a:gridCol w="715840">
                      <a:extLst>
                        <a:ext uri="{9D8B030D-6E8A-4147-A177-3AD203B41FA5}">
                          <a16:colId xmlns:a16="http://schemas.microsoft.com/office/drawing/2014/main" xmlns="" val="20014"/>
                        </a:ext>
                      </a:extLst>
                    </a:gridCol>
                    <a:gridCol w="715840">
                      <a:extLst>
                        <a:ext uri="{9D8B030D-6E8A-4147-A177-3AD203B41FA5}">
                          <a16:colId xmlns:a16="http://schemas.microsoft.com/office/drawing/2014/main" xmlns="" val="20015"/>
                        </a:ext>
                      </a:extLst>
                    </a:gridCol>
                  </a:tblGrid>
                  <a:tr h="346808">
                    <a:tc rowSpan="2" gridSpan="2">
                      <a:txBody>
                        <a:bodyPr/>
                        <a:lstStyle/>
                        <a:p>
                          <a:pPr/>
                          <a14:m>
                            <m:oMathPara xmlns:m="http://schemas.openxmlformats.org/officeDocument/2006/math">
                              <m:oMathParaPr>
                                <m:jc m:val="centerGroup"/>
                              </m:oMathParaPr>
                              <m:oMath xmlns:m="http://schemas.openxmlformats.org/officeDocument/2006/math">
                                <m:sSubSup>
                                  <m:sSubSupPr>
                                    <m:ctrlPr>
                                      <a:rPr lang="en-US" sz="2800" i="1" smtClean="0">
                                        <a:latin typeface="Cambria Math" panose="02040503050406030204" pitchFamily="18" charset="0"/>
                                        <a:ea typeface="Helvetica Light" charset="0"/>
                                        <a:cs typeface="Helvetica Light" charset="0"/>
                                      </a:rPr>
                                    </m:ctrlPr>
                                  </m:sSubSupPr>
                                  <m:e>
                                    <m:r>
                                      <m:rPr>
                                        <m:nor/>
                                      </m:rPr>
                                      <a:rPr lang="en-CA" sz="2800" b="0" i="1" smtClean="0">
                                        <a:latin typeface="Cambria" panose="02040503050406030204" pitchFamily="18" charset="0"/>
                                        <a:ea typeface="Helvetica Light" charset="0"/>
                                        <a:cs typeface="Helvetica Light" charset="0"/>
                                      </a:rPr>
                                      <m:t>tf</m:t>
                                    </m:r>
                                    <m:r>
                                      <m:rPr>
                                        <m:nor/>
                                      </m:rPr>
                                      <a:rPr lang="en-CA" sz="2800" b="0" i="1" smtClean="0">
                                        <a:latin typeface="Cambria" panose="02040503050406030204" pitchFamily="18" charset="0"/>
                                        <a:ea typeface="Helvetica Light" charset="0"/>
                                        <a:cs typeface="Helvetica Light" charset="0"/>
                                      </a:rPr>
                                      <m:t>−</m:t>
                                    </m:r>
                                    <m:r>
                                      <m:rPr>
                                        <m:nor/>
                                      </m:rPr>
                                      <a:rPr lang="en-CA" sz="2800" b="0" i="1" smtClean="0">
                                        <a:latin typeface="Cambria" panose="02040503050406030204" pitchFamily="18" charset="0"/>
                                        <a:ea typeface="Helvetica Light" charset="0"/>
                                        <a:cs typeface="Helvetica Light" charset="0"/>
                                      </a:rPr>
                                      <m:t>idf</m:t>
                                    </m:r>
                                  </m:e>
                                  <m:sub>
                                    <m:r>
                                      <a:rPr lang="en-CA" sz="2800" i="1">
                                        <a:latin typeface="Cambria Math" charset="0"/>
                                        <a:ea typeface="Helvetica Light" charset="0"/>
                                        <a:cs typeface="Helvetica Light" charset="0"/>
                                      </a:rPr>
                                      <m:t>𝑡</m:t>
                                    </m:r>
                                  </m:sub>
                                  <m:sup>
                                    <m:r>
                                      <a:rPr lang="en-CA" sz="2800" i="1">
                                        <a:latin typeface="Cambria Math" charset="0"/>
                                        <a:ea typeface="Helvetica Light" charset="0"/>
                                        <a:cs typeface="Helvetica Light" charset="0"/>
                                      </a:rPr>
                                      <m:t>∗</m:t>
                                    </m:r>
                                  </m:sup>
                                </m:sSubSup>
                              </m:oMath>
                            </m:oMathPara>
                          </a14:m>
                          <a:endParaRPr lang="en-US" sz="2800" dirty="0">
                            <a:latin typeface="Helvetica Light"/>
                          </a:endParaRPr>
                        </a:p>
                      </a:txBody>
                      <a:tcPr anchor="ctr">
                        <a:solidFill>
                          <a:schemeClr val="tx1"/>
                        </a:solidFill>
                      </a:tcPr>
                    </a:tc>
                    <a:tc rowSpan="2" hMerge="1">
                      <a:txBody>
                        <a:bodyPr/>
                        <a:lstStyle/>
                        <a:p>
                          <a:endParaRPr lang="en-US" dirty="0"/>
                        </a:p>
                      </a:txBody>
                      <a:tcPr/>
                    </a:tc>
                    <a:tc gridSpan="14">
                      <a:txBody>
                        <a:bodyPr/>
                        <a:lstStyle/>
                        <a:p>
                          <a:pPr marL="0" algn="ctr" defTabSz="914400" rtl="0" eaLnBrk="1" latinLnBrk="0" hangingPunct="1"/>
                          <a14:m>
                            <m:oMathPara xmlns:m="http://schemas.openxmlformats.org/officeDocument/2006/math">
                              <m:oMathParaPr>
                                <m:jc m:val="centerGroup"/>
                              </m:oMathParaPr>
                              <m:oMath xmlns:m="http://schemas.openxmlformats.org/officeDocument/2006/math">
                                <m:r>
                                  <a:rPr lang="en-US" sz="2400" kern="1200" dirty="0" smtClean="0">
                                    <a:solidFill>
                                      <a:schemeClr val="dk1"/>
                                    </a:solidFill>
                                    <a:latin typeface="Cambria Math" charset="0"/>
                                    <a:ea typeface="Charter Roman" charset="0"/>
                                    <a:cs typeface="Charter Roman" charset="0"/>
                                  </a:rPr>
                                  <m:t>𝑡</m:t>
                                </m:r>
                              </m:oMath>
                            </m:oMathPara>
                          </a14:m>
                          <a:endParaRPr lang="en-US" sz="2400" kern="1200" dirty="0">
                            <a:solidFill>
                              <a:schemeClr val="dk1"/>
                            </a:solidFill>
                            <a:latin typeface="Charter" pitchFamily="2" charset="0"/>
                            <a:ea typeface="Charter Roman" charset="0"/>
                            <a:cs typeface="Charter Roman" charset="0"/>
                          </a:endParaRPr>
                        </a:p>
                      </a:txBody>
                      <a:tcPr anchor="ctr">
                        <a:solidFill>
                          <a:srgbClr val="D2DEEF"/>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extLst>
                      <a:ext uri="{0D108BD9-81ED-4DB2-BD59-A6C34878D82A}">
                        <a16:rowId xmlns:a16="http://schemas.microsoft.com/office/drawing/2014/main" xmlns="" val="10000"/>
                      </a:ext>
                    </a:extLst>
                  </a:tr>
                  <a:tr h="485116">
                    <a:tc gridSpan="2" vMerge="1">
                      <a:txBody>
                        <a:bodyPr/>
                        <a:lstStyle/>
                        <a:p>
                          <a:endParaRPr lang="en-US" dirty="0"/>
                        </a:p>
                      </a:txBody>
                      <a:tcPr/>
                    </a:tc>
                    <a:tc hMerge="1" vMerge="1">
                      <a:txBody>
                        <a:bodyPr/>
                        <a:lstStyle/>
                        <a:p>
                          <a:endParaRPr lang="en-US" dirty="0"/>
                        </a:p>
                      </a:txBody>
                      <a:tcPr/>
                    </a:tc>
                    <a:tc>
                      <a:txBody>
                        <a:bodyPr/>
                        <a:lstStyle/>
                        <a:p>
                          <a:pPr algn="ctr"/>
                          <a:r>
                            <a:rPr lang="en-US" sz="1400" b="1" dirty="0">
                              <a:solidFill>
                                <a:srgbClr val="C00000"/>
                              </a:solidFill>
                              <a:latin typeface="Charter" pitchFamily="2" charset="0"/>
                              <a:ea typeface="Charter Roman" charset="0"/>
                              <a:cs typeface="Charter Roman" charset="0"/>
                            </a:rPr>
                            <a:t>1</a:t>
                          </a:r>
                        </a:p>
                        <a:p>
                          <a:pPr algn="ctr"/>
                          <a:r>
                            <a:rPr lang="en-US" sz="1400" b="1" dirty="0">
                              <a:solidFill>
                                <a:srgbClr val="C00000"/>
                              </a:solidFill>
                              <a:latin typeface="Charter" pitchFamily="2" charset="0"/>
                              <a:ea typeface="Charter Roman" charset="0"/>
                              <a:cs typeface="Charter Roman" charset="0"/>
                            </a:rPr>
                            <a:t>been</a:t>
                          </a:r>
                        </a:p>
                      </a:txBody>
                      <a:tcPr anchor="ctr"/>
                    </a:tc>
                    <a:tc>
                      <a:txBody>
                        <a:bodyPr/>
                        <a:lstStyle/>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2</a:t>
                          </a:r>
                        </a:p>
                        <a:p>
                          <a:pPr marL="0" algn="ctr" defTabSz="914400" rtl="0" eaLnBrk="1" latinLnBrk="0" hangingPunct="1"/>
                          <a:r>
                            <a:rPr lang="en-US" sz="1350" b="1" kern="1200" dirty="0">
                              <a:solidFill>
                                <a:srgbClr val="008F00"/>
                              </a:solidFill>
                              <a:latin typeface="Charter" pitchFamily="2" charset="0"/>
                              <a:ea typeface="Charter Roman" charset="0"/>
                              <a:cs typeface="Charter Roman" charset="0"/>
                            </a:rPr>
                            <a:t>breath</a:t>
                          </a:r>
                        </a:p>
                      </a:txBody>
                      <a:tcPr anchor="ctr"/>
                    </a:tc>
                    <a:tc>
                      <a:txBody>
                        <a:bodyPr/>
                        <a:lstStyle/>
                        <a:p>
                          <a:pPr algn="ctr"/>
                          <a:r>
                            <a:rPr lang="en-US" sz="1400" b="1" dirty="0">
                              <a:solidFill>
                                <a:srgbClr val="0070C0"/>
                              </a:solidFill>
                              <a:latin typeface="Charter" pitchFamily="2" charset="0"/>
                              <a:ea typeface="Charter Roman" charset="0"/>
                              <a:cs typeface="Charter Roman" charset="0"/>
                            </a:rPr>
                            <a:t>3</a:t>
                          </a:r>
                        </a:p>
                        <a:p>
                          <a:pPr algn="ctr"/>
                          <a:r>
                            <a:rPr lang="en-US" sz="1400" b="1" dirty="0">
                              <a:solidFill>
                                <a:srgbClr val="0070C0"/>
                              </a:solidFill>
                              <a:latin typeface="Charter" pitchFamily="2" charset="0"/>
                              <a:ea typeface="Charter Roman" charset="0"/>
                              <a:cs typeface="Charter Roman" charset="0"/>
                            </a:rPr>
                            <a:t>did</a:t>
                          </a:r>
                        </a:p>
                      </a:txBody>
                      <a:tcPr anchor="ctr">
                        <a:solidFill>
                          <a:srgbClr val="92D050"/>
                        </a:solidFill>
                      </a:tcPr>
                    </a:tc>
                    <a:tc>
                      <a:txBody>
                        <a:bodyPr/>
                        <a:lstStyle/>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4</a:t>
                          </a:r>
                        </a:p>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dogs</a:t>
                          </a:r>
                        </a:p>
                      </a:txBody>
                      <a:tcPr anchor="ctr"/>
                    </a:tc>
                    <a:tc>
                      <a:txBody>
                        <a:bodyPr/>
                        <a:lstStyle/>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5</a:t>
                          </a:r>
                        </a:p>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food</a:t>
                          </a:r>
                        </a:p>
                      </a:txBody>
                      <a:tcPr anchor="ctr"/>
                    </a:tc>
                    <a:tc>
                      <a:txBody>
                        <a:bodyPr/>
                        <a:lstStyle/>
                        <a:p>
                          <a:pPr algn="ctr"/>
                          <a:r>
                            <a:rPr lang="en-US" sz="1400" b="1" dirty="0">
                              <a:solidFill>
                                <a:srgbClr val="C00000"/>
                              </a:solidFill>
                              <a:latin typeface="Charter" pitchFamily="2" charset="0"/>
                              <a:ea typeface="Charter Roman" charset="0"/>
                              <a:cs typeface="Charter Roman" charset="0"/>
                            </a:rPr>
                            <a:t>6</a:t>
                          </a:r>
                        </a:p>
                        <a:p>
                          <a:pPr algn="ctr"/>
                          <a:r>
                            <a:rPr lang="en-US" sz="1400" b="1" dirty="0">
                              <a:solidFill>
                                <a:srgbClr val="C00000"/>
                              </a:solidFill>
                              <a:latin typeface="Charter" pitchFamily="2" charset="0"/>
                              <a:ea typeface="Charter Roman" charset="0"/>
                              <a:cs typeface="Charter Roman" charset="0"/>
                            </a:rPr>
                            <a:t>have</a:t>
                          </a:r>
                        </a:p>
                      </a:txBody>
                      <a:tcPr anchor="ctr"/>
                    </a:tc>
                    <a:tc>
                      <a:txBody>
                        <a:bodyPr/>
                        <a:lstStyle/>
                        <a:p>
                          <a:pPr algn="ctr"/>
                          <a:r>
                            <a:rPr lang="en-US" sz="1400" b="1" dirty="0">
                              <a:solidFill>
                                <a:srgbClr val="C00000"/>
                              </a:solidFill>
                              <a:latin typeface="Charter" pitchFamily="2" charset="0"/>
                              <a:ea typeface="Charter Roman" charset="0"/>
                              <a:cs typeface="Charter Roman" charset="0"/>
                            </a:rPr>
                            <a:t>7</a:t>
                          </a:r>
                        </a:p>
                        <a:p>
                          <a:pPr algn="ctr"/>
                          <a:r>
                            <a:rPr lang="en-US" sz="1400" b="1" dirty="0">
                              <a:solidFill>
                                <a:srgbClr val="C00000"/>
                              </a:solidFill>
                              <a:latin typeface="Charter" pitchFamily="2" charset="0"/>
                              <a:ea typeface="Charter Roman" charset="0"/>
                              <a:cs typeface="Charter Roman" charset="0"/>
                            </a:rPr>
                            <a:t>let</a:t>
                          </a:r>
                        </a:p>
                      </a:txBody>
                      <a:tcPr anchor="ctr"/>
                    </a:tc>
                    <a:tc>
                      <a:txBody>
                        <a:bodyPr/>
                        <a:lstStyle/>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8</a:t>
                          </a:r>
                        </a:p>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like</a:t>
                          </a:r>
                        </a:p>
                      </a:txBody>
                      <a:tcPr anchor="ctr"/>
                    </a:tc>
                    <a:tc>
                      <a:txBody>
                        <a:bodyPr/>
                        <a:lstStyle/>
                        <a:p>
                          <a:pPr algn="ctr"/>
                          <a:r>
                            <a:rPr lang="en-US" sz="1400" b="1" kern="1200" dirty="0">
                              <a:solidFill>
                                <a:srgbClr val="008F00"/>
                              </a:solidFill>
                              <a:latin typeface="Charter" pitchFamily="2" charset="0"/>
                              <a:ea typeface="Charter Roman" charset="0"/>
                              <a:cs typeface="Charter Roman" charset="0"/>
                            </a:rPr>
                            <a:t>9</a:t>
                          </a:r>
                        </a:p>
                        <a:p>
                          <a:pPr algn="ctr"/>
                          <a:r>
                            <a:rPr lang="en-US" sz="1400" b="1" kern="1200" dirty="0">
                              <a:solidFill>
                                <a:srgbClr val="008F00"/>
                              </a:solidFill>
                              <a:latin typeface="Charter" pitchFamily="2" charset="0"/>
                              <a:ea typeface="Charter Roman" charset="0"/>
                              <a:cs typeface="Charter Roman" charset="0"/>
                            </a:rPr>
                            <a:t>my</a:t>
                          </a:r>
                        </a:p>
                      </a:txBody>
                      <a:tcPr anchor="ctr"/>
                    </a:tc>
                    <a:tc>
                      <a:txBody>
                        <a:bodyPr/>
                        <a:lstStyle/>
                        <a:p>
                          <a:pPr algn="ctr"/>
                          <a:r>
                            <a:rPr lang="en-US" sz="1400" b="1" dirty="0">
                              <a:solidFill>
                                <a:srgbClr val="C00000"/>
                              </a:solidFill>
                              <a:latin typeface="Charter" pitchFamily="2" charset="0"/>
                              <a:ea typeface="Charter Roman" charset="0"/>
                              <a:cs typeface="Charter Roman" charset="0"/>
                            </a:rPr>
                            <a:t>10</a:t>
                          </a:r>
                        </a:p>
                        <a:p>
                          <a:pPr algn="ctr"/>
                          <a:r>
                            <a:rPr lang="en-US" sz="1400" b="1" dirty="0">
                              <a:solidFill>
                                <a:srgbClr val="C00000"/>
                              </a:solidFill>
                              <a:latin typeface="Charter" pitchFamily="2" charset="0"/>
                              <a:ea typeface="Charter Roman" charset="0"/>
                              <a:cs typeface="Charter Roman" charset="0"/>
                            </a:rPr>
                            <a:t>out</a:t>
                          </a:r>
                        </a:p>
                      </a:txBody>
                      <a:tcPr anchor="ctr"/>
                    </a:tc>
                    <a:tc>
                      <a:txBody>
                        <a:bodyPr/>
                        <a:lstStyle/>
                        <a:p>
                          <a:pPr algn="ctr"/>
                          <a:r>
                            <a:rPr lang="en-US" sz="1400" b="1" dirty="0">
                              <a:solidFill>
                                <a:srgbClr val="008F00"/>
                              </a:solidFill>
                              <a:latin typeface="Charter" pitchFamily="2" charset="0"/>
                              <a:ea typeface="Charter Roman" charset="0"/>
                              <a:cs typeface="Charter Roman" charset="0"/>
                            </a:rPr>
                            <a:t>11</a:t>
                          </a:r>
                        </a:p>
                        <a:p>
                          <a:pPr algn="ctr"/>
                          <a:r>
                            <a:rPr lang="en-US" sz="1400" b="1" dirty="0">
                              <a:solidFill>
                                <a:srgbClr val="008F00"/>
                              </a:solidFill>
                              <a:latin typeface="Charter" pitchFamily="2" charset="0"/>
                              <a:ea typeface="Charter Roman" charset="0"/>
                              <a:cs typeface="Charter Roman" charset="0"/>
                            </a:rPr>
                            <a:t>smells</a:t>
                          </a:r>
                        </a:p>
                      </a:txBody>
                      <a:tcPr anchor="ctr"/>
                    </a:tc>
                    <a:tc>
                      <a:txBody>
                        <a:bodyPr/>
                        <a:lstStyle/>
                        <a:p>
                          <a:pPr algn="ctr"/>
                          <a:r>
                            <a:rPr lang="en-US" sz="1400" b="1" dirty="0">
                              <a:solidFill>
                                <a:srgbClr val="0070C0"/>
                              </a:solidFill>
                              <a:latin typeface="Charter" pitchFamily="2" charset="0"/>
                              <a:ea typeface="Charter Roman" charset="0"/>
                              <a:cs typeface="Charter Roman" charset="0"/>
                            </a:rPr>
                            <a:t>12</a:t>
                          </a:r>
                        </a:p>
                        <a:p>
                          <a:pPr algn="ctr"/>
                          <a:r>
                            <a:rPr lang="en-US" sz="1400" b="1" dirty="0">
                              <a:solidFill>
                                <a:srgbClr val="0070C0"/>
                              </a:solidFill>
                              <a:latin typeface="Charter" pitchFamily="2" charset="0"/>
                              <a:ea typeface="Charter Roman" charset="0"/>
                              <a:cs typeface="Charter Roman" charset="0"/>
                            </a:rPr>
                            <a:t>that</a:t>
                          </a:r>
                        </a:p>
                      </a:txBody>
                      <a:tcPr anchor="ctr"/>
                    </a:tc>
                    <a:tc>
                      <a:txBody>
                        <a:bodyPr/>
                        <a:lstStyle/>
                        <a:p>
                          <a:pPr marL="0" algn="ctr" defTabSz="914400" rtl="0" eaLnBrk="1" latinLnBrk="0" hangingPunct="1"/>
                          <a:r>
                            <a:rPr lang="en-US" sz="1400" b="1" kern="1200" dirty="0">
                              <a:solidFill>
                                <a:srgbClr val="C00000"/>
                              </a:solidFill>
                              <a:latin typeface="Charter" pitchFamily="2" charset="0"/>
                              <a:ea typeface="Charter Roman" charset="0"/>
                              <a:cs typeface="Charter Roman" charset="0"/>
                            </a:rPr>
                            <a:t>13</a:t>
                          </a:r>
                        </a:p>
                        <a:p>
                          <a:pPr marL="0" algn="ctr" defTabSz="914400" rtl="0" eaLnBrk="1" latinLnBrk="0" hangingPunct="1"/>
                          <a:r>
                            <a:rPr lang="en-US" sz="1400" b="1" kern="1200" dirty="0">
                              <a:solidFill>
                                <a:srgbClr val="C00000"/>
                              </a:solidFill>
                              <a:latin typeface="Charter" pitchFamily="2" charset="0"/>
                              <a:ea typeface="Charter Roman" charset="0"/>
                              <a:cs typeface="Charter Roman" charset="0"/>
                            </a:rPr>
                            <a:t>the</a:t>
                          </a:r>
                        </a:p>
                      </a:txBody>
                      <a:tcPr anchor="ctr"/>
                    </a:tc>
                    <a:tc>
                      <a:txBody>
                        <a:bodyPr/>
                        <a:lstStyle/>
                        <a:p>
                          <a:pPr algn="ctr"/>
                          <a:r>
                            <a:rPr lang="en-US" sz="1400" dirty="0">
                              <a:latin typeface="Charter" pitchFamily="2" charset="0"/>
                              <a:ea typeface="Charter Roman" charset="0"/>
                              <a:cs typeface="Charter Roman" charset="0"/>
                            </a:rPr>
                            <a:t>14</a:t>
                          </a:r>
                        </a:p>
                        <a:p>
                          <a:pPr algn="ctr"/>
                          <a:r>
                            <a:rPr lang="en-US" sz="1400" dirty="0">
                              <a:latin typeface="Charter" pitchFamily="2" charset="0"/>
                              <a:ea typeface="Charter Roman" charset="0"/>
                              <a:cs typeface="Charter Roman" charset="0"/>
                            </a:rPr>
                            <a:t>who</a:t>
                          </a:r>
                        </a:p>
                      </a:txBody>
                      <a:tcPr anchor="ctr"/>
                    </a:tc>
                    <a:extLst>
                      <a:ext uri="{0D108BD9-81ED-4DB2-BD59-A6C34878D82A}">
                        <a16:rowId xmlns:a16="http://schemas.microsoft.com/office/drawing/2014/main" xmlns="" val="10001"/>
                      </a:ext>
                    </a:extLst>
                  </a:tr>
                  <a:tr h="485116">
                    <a:tc rowSpan="3">
                      <a:txBody>
                        <a:bodyPr/>
                        <a:lstStyle/>
                        <a:p>
                          <a:pPr/>
                          <a14:m>
                            <m:oMathPara xmlns:m="http://schemas.openxmlformats.org/officeDocument/2006/math">
                              <m:oMathParaPr>
                                <m:jc m:val="centerGroup"/>
                              </m:oMathParaPr>
                              <m:oMath xmlns:m="http://schemas.openxmlformats.org/officeDocument/2006/math">
                                <m:r>
                                  <a:rPr lang="en-US" sz="2800" i="1" dirty="0" smtClean="0">
                                    <a:latin typeface="Cambria Math" charset="0"/>
                                  </a:rPr>
                                  <m:t>𝑑</m:t>
                                </m:r>
                              </m:oMath>
                            </m:oMathPara>
                          </a14:m>
                          <a:endParaRPr lang="en-US" sz="2800" dirty="0">
                            <a:latin typeface="Helvetica Light"/>
                          </a:endParaRPr>
                        </a:p>
                      </a:txBody>
                      <a:tcPr anchor="ctr"/>
                    </a:tc>
                    <a:tc>
                      <a:txBody>
                        <a:bodyPr/>
                        <a:lstStyle/>
                        <a:p>
                          <a:pPr algn="ctr"/>
                          <a:r>
                            <a:rPr lang="en-US" sz="2000" b="1" dirty="0">
                              <a:solidFill>
                                <a:srgbClr val="C00000"/>
                              </a:solidFill>
                              <a:latin typeface="Charter" pitchFamily="2" charset="0"/>
                              <a:ea typeface="Charter Roman" charset="0"/>
                              <a:cs typeface="Charter Roman" charset="0"/>
                            </a:rPr>
                            <a:t>1</a:t>
                          </a:r>
                        </a:p>
                      </a:txBody>
                      <a:tcPr/>
                    </a:tc>
                    <a:tc>
                      <a:txBody>
                        <a:bodyPr/>
                        <a:lstStyle/>
                        <a:p>
                          <a:pPr algn="ctr"/>
                          <a:r>
                            <a:rPr lang="en-US" sz="2000" b="1"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0.06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b="1" kern="1200"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b="0" kern="1200" dirty="0">
                              <a:solidFill>
                                <a:schemeClr val="dk1"/>
                              </a:solidFill>
                              <a:latin typeface="Charter" pitchFamily="2" charset="0"/>
                              <a:ea typeface="Charter Roman" charset="0"/>
                              <a:cs typeface="Charter Roman" charset="0"/>
                            </a:rPr>
                            <a:t>0.06</a:t>
                          </a:r>
                        </a:p>
                      </a:txBody>
                      <a:tcPr anchor="ctr"/>
                    </a:tc>
                    <a:extLst>
                      <a:ext uri="{0D108BD9-81ED-4DB2-BD59-A6C34878D82A}">
                        <a16:rowId xmlns:a16="http://schemas.microsoft.com/office/drawing/2014/main" xmlns="" val="10002"/>
                      </a:ext>
                    </a:extLst>
                  </a:tr>
                  <a:tr h="485116">
                    <a:tc vMerge="1">
                      <a:txBody>
                        <a:bodyPr/>
                        <a:lstStyle/>
                        <a:p>
                          <a:endParaRPr lang="en-US" dirty="0"/>
                        </a:p>
                      </a:txBody>
                      <a:tcPr/>
                    </a:tc>
                    <a:tc>
                      <a:txBody>
                        <a:bodyPr/>
                        <a:lstStyle/>
                        <a:p>
                          <a:pPr algn="ctr"/>
                          <a:r>
                            <a:rPr lang="en-US" sz="2000" b="1" dirty="0">
                              <a:solidFill>
                                <a:srgbClr val="0070C0"/>
                              </a:solidFill>
                              <a:latin typeface="Charter" pitchFamily="2" charset="0"/>
                              <a:ea typeface="Charter Roman" charset="0"/>
                              <a:cs typeface="Charter Roman" charset="0"/>
                            </a:rPr>
                            <a:t>2</a:t>
                          </a:r>
                        </a:p>
                      </a:txBody>
                      <a:tcP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dirty="0">
                              <a:solidFill>
                                <a:srgbClr val="0070C0"/>
                              </a:solidFill>
                              <a:latin typeface="Charter" pitchFamily="2" charset="0"/>
                              <a:ea typeface="Charter Roman" charset="0"/>
                              <a:cs typeface="Charter Roman" charset="0"/>
                            </a:rPr>
                            <a:t>0.37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dirty="0">
                              <a:solidFill>
                                <a:srgbClr val="0070C0"/>
                              </a:solidFill>
                              <a:latin typeface="Charter" pitchFamily="2" charset="0"/>
                              <a:ea typeface="Charter Roman" charset="0"/>
                              <a:cs typeface="Charter Roman" charset="0"/>
                            </a:rPr>
                            <a:t>0.37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0.14</a:t>
                          </a:r>
                        </a:p>
                      </a:txBody>
                      <a:tcPr anchor="ctr"/>
                    </a:tc>
                    <a:extLst>
                      <a:ext uri="{0D108BD9-81ED-4DB2-BD59-A6C34878D82A}">
                        <a16:rowId xmlns:a16="http://schemas.microsoft.com/office/drawing/2014/main" xmlns="" val="10003"/>
                      </a:ext>
                    </a:extLst>
                  </a:tr>
                  <a:tr h="485116">
                    <a:tc vMerge="1">
                      <a:txBody>
                        <a:bodyPr/>
                        <a:lstStyle/>
                        <a:p>
                          <a:endParaRPr lang="en-US" dirty="0"/>
                        </a:p>
                      </a:txBody>
                      <a:tcPr/>
                    </a:tc>
                    <a:tc>
                      <a:txBody>
                        <a:bodyPr/>
                        <a:lstStyle/>
                        <a:p>
                          <a:pPr algn="ctr"/>
                          <a:r>
                            <a:rPr lang="en-US" sz="2000" b="1" dirty="0">
                              <a:solidFill>
                                <a:srgbClr val="008F00"/>
                              </a:solidFill>
                              <a:latin typeface="Charter" pitchFamily="2" charset="0"/>
                              <a:ea typeface="Charter Roman" charset="0"/>
                              <a:cs typeface="Charter Roman" charset="0"/>
                            </a:rPr>
                            <a:t>3</a:t>
                          </a:r>
                        </a:p>
                      </a:txBody>
                      <a:tcP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0.12</a:t>
                          </a:r>
                        </a:p>
                      </a:txBody>
                      <a:tcPr anchor="ctr"/>
                    </a:tc>
                    <a:tc>
                      <a:txBody>
                        <a:bodyPr/>
                        <a:lstStyle/>
                        <a:p>
                          <a:pPr algn="ctr"/>
                          <a:r>
                            <a:rPr lang="en-US" sz="2000" b="1" kern="1200"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b="1" kern="1200"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extLst>
                      <a:ext uri="{0D108BD9-81ED-4DB2-BD59-A6C34878D82A}">
                        <a16:rowId xmlns:a16="http://schemas.microsoft.com/office/drawing/2014/main" xmlns="" val="10004"/>
                      </a:ext>
                    </a:extLst>
                  </a:tr>
                </a:tbl>
              </a:graphicData>
            </a:graphic>
          </p:graphicFrame>
        </mc:Choice>
        <mc:Fallback xmlns="">
          <p:graphicFrame>
            <p:nvGraphicFramePr>
              <p:cNvPr id="7" name="Table 6">
                <a:extLst>
                  <a:ext uri="{FF2B5EF4-FFF2-40B4-BE49-F238E27FC236}">
                    <a16:creationId xmlns:a16="http://schemas.microsoft.com/office/drawing/2014/main" id="{2CBD82F0-FE78-F74F-AE50-424DEF67590B}"/>
                  </a:ext>
                </a:extLst>
              </p:cNvPr>
              <p:cNvGraphicFramePr>
                <a:graphicFrameLocks noGrp="1"/>
              </p:cNvGraphicFramePr>
              <p:nvPr>
                <p:extLst>
                  <p:ext uri="{D42A27DB-BD31-4B8C-83A1-F6EECF244321}">
                    <p14:modId xmlns:p14="http://schemas.microsoft.com/office/powerpoint/2010/main" val="2848153818"/>
                  </p:ext>
                </p:extLst>
              </p:nvPr>
            </p:nvGraphicFramePr>
            <p:xfrm>
              <a:off x="363416" y="3721100"/>
              <a:ext cx="11453440" cy="2430708"/>
            </p:xfrm>
            <a:graphic>
              <a:graphicData uri="http://schemas.openxmlformats.org/drawingml/2006/table">
                <a:tbl>
                  <a:tblPr firstRow="1" bandRow="1">
                    <a:tableStyleId>{5C22544A-7EE6-4342-B048-85BDC9FD1C3A}</a:tableStyleId>
                  </a:tblPr>
                  <a:tblGrid>
                    <a:gridCol w="715840">
                      <a:extLst>
                        <a:ext uri="{9D8B030D-6E8A-4147-A177-3AD203B41FA5}">
                          <a16:colId xmlns:a16="http://schemas.microsoft.com/office/drawing/2014/main" val="20000"/>
                        </a:ext>
                      </a:extLst>
                    </a:gridCol>
                    <a:gridCol w="715840">
                      <a:extLst>
                        <a:ext uri="{9D8B030D-6E8A-4147-A177-3AD203B41FA5}">
                          <a16:colId xmlns:a16="http://schemas.microsoft.com/office/drawing/2014/main" val="20001"/>
                        </a:ext>
                      </a:extLst>
                    </a:gridCol>
                    <a:gridCol w="715840">
                      <a:extLst>
                        <a:ext uri="{9D8B030D-6E8A-4147-A177-3AD203B41FA5}">
                          <a16:colId xmlns:a16="http://schemas.microsoft.com/office/drawing/2014/main" val="20002"/>
                        </a:ext>
                      </a:extLst>
                    </a:gridCol>
                    <a:gridCol w="715840">
                      <a:extLst>
                        <a:ext uri="{9D8B030D-6E8A-4147-A177-3AD203B41FA5}">
                          <a16:colId xmlns:a16="http://schemas.microsoft.com/office/drawing/2014/main" val="20003"/>
                        </a:ext>
                      </a:extLst>
                    </a:gridCol>
                    <a:gridCol w="715840">
                      <a:extLst>
                        <a:ext uri="{9D8B030D-6E8A-4147-A177-3AD203B41FA5}">
                          <a16:colId xmlns:a16="http://schemas.microsoft.com/office/drawing/2014/main" val="20004"/>
                        </a:ext>
                      </a:extLst>
                    </a:gridCol>
                    <a:gridCol w="715840">
                      <a:extLst>
                        <a:ext uri="{9D8B030D-6E8A-4147-A177-3AD203B41FA5}">
                          <a16:colId xmlns:a16="http://schemas.microsoft.com/office/drawing/2014/main" val="20005"/>
                        </a:ext>
                      </a:extLst>
                    </a:gridCol>
                    <a:gridCol w="715840">
                      <a:extLst>
                        <a:ext uri="{9D8B030D-6E8A-4147-A177-3AD203B41FA5}">
                          <a16:colId xmlns:a16="http://schemas.microsoft.com/office/drawing/2014/main" val="20006"/>
                        </a:ext>
                      </a:extLst>
                    </a:gridCol>
                    <a:gridCol w="715840">
                      <a:extLst>
                        <a:ext uri="{9D8B030D-6E8A-4147-A177-3AD203B41FA5}">
                          <a16:colId xmlns:a16="http://schemas.microsoft.com/office/drawing/2014/main" val="20007"/>
                        </a:ext>
                      </a:extLst>
                    </a:gridCol>
                    <a:gridCol w="715840">
                      <a:extLst>
                        <a:ext uri="{9D8B030D-6E8A-4147-A177-3AD203B41FA5}">
                          <a16:colId xmlns:a16="http://schemas.microsoft.com/office/drawing/2014/main" val="20008"/>
                        </a:ext>
                      </a:extLst>
                    </a:gridCol>
                    <a:gridCol w="715840">
                      <a:extLst>
                        <a:ext uri="{9D8B030D-6E8A-4147-A177-3AD203B41FA5}">
                          <a16:colId xmlns:a16="http://schemas.microsoft.com/office/drawing/2014/main" val="20009"/>
                        </a:ext>
                      </a:extLst>
                    </a:gridCol>
                    <a:gridCol w="715840">
                      <a:extLst>
                        <a:ext uri="{9D8B030D-6E8A-4147-A177-3AD203B41FA5}">
                          <a16:colId xmlns:a16="http://schemas.microsoft.com/office/drawing/2014/main" val="20010"/>
                        </a:ext>
                      </a:extLst>
                    </a:gridCol>
                    <a:gridCol w="715840">
                      <a:extLst>
                        <a:ext uri="{9D8B030D-6E8A-4147-A177-3AD203B41FA5}">
                          <a16:colId xmlns:a16="http://schemas.microsoft.com/office/drawing/2014/main" val="20011"/>
                        </a:ext>
                      </a:extLst>
                    </a:gridCol>
                    <a:gridCol w="715840">
                      <a:extLst>
                        <a:ext uri="{9D8B030D-6E8A-4147-A177-3AD203B41FA5}">
                          <a16:colId xmlns:a16="http://schemas.microsoft.com/office/drawing/2014/main" val="20012"/>
                        </a:ext>
                      </a:extLst>
                    </a:gridCol>
                    <a:gridCol w="715840">
                      <a:extLst>
                        <a:ext uri="{9D8B030D-6E8A-4147-A177-3AD203B41FA5}">
                          <a16:colId xmlns:a16="http://schemas.microsoft.com/office/drawing/2014/main" val="20013"/>
                        </a:ext>
                      </a:extLst>
                    </a:gridCol>
                    <a:gridCol w="715840">
                      <a:extLst>
                        <a:ext uri="{9D8B030D-6E8A-4147-A177-3AD203B41FA5}">
                          <a16:colId xmlns:a16="http://schemas.microsoft.com/office/drawing/2014/main" val="20014"/>
                        </a:ext>
                      </a:extLst>
                    </a:gridCol>
                    <a:gridCol w="715840">
                      <a:extLst>
                        <a:ext uri="{9D8B030D-6E8A-4147-A177-3AD203B41FA5}">
                          <a16:colId xmlns:a16="http://schemas.microsoft.com/office/drawing/2014/main" val="20015"/>
                        </a:ext>
                      </a:extLst>
                    </a:gridCol>
                  </a:tblGrid>
                  <a:tr h="457200">
                    <a:tc rowSpan="2" gridSpan="2">
                      <a:txBody>
                        <a:bodyPr/>
                        <a:lstStyle/>
                        <a:p>
                          <a:endParaRPr lang="en-US"/>
                        </a:p>
                      </a:txBody>
                      <a:tcPr anchor="ctr">
                        <a:blipFill>
                          <a:blip r:embed="rId4"/>
                          <a:stretch>
                            <a:fillRect l="-885" t="-1299" r="-700000" b="-154545"/>
                          </a:stretch>
                        </a:blipFill>
                      </a:tcPr>
                    </a:tc>
                    <a:tc rowSpan="2" hMerge="1">
                      <a:txBody>
                        <a:bodyPr/>
                        <a:lstStyle/>
                        <a:p>
                          <a:endParaRPr lang="en-US" dirty="0"/>
                        </a:p>
                      </a:txBody>
                      <a:tcPr/>
                    </a:tc>
                    <a:tc gridSpan="14">
                      <a:txBody>
                        <a:bodyPr/>
                        <a:lstStyle/>
                        <a:p>
                          <a:endParaRPr lang="en-US"/>
                        </a:p>
                      </a:txBody>
                      <a:tcPr anchor="ctr">
                        <a:blipFill>
                          <a:blip r:embed="rId4"/>
                          <a:stretch>
                            <a:fillRect l="-14430" t="-2778" r="-127" b="-444444"/>
                          </a:stretch>
                        </a:blip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tc hMerge="1">
                      <a:txBody>
                        <a:bodyPr/>
                        <a:lstStyle/>
                        <a:p>
                          <a:pPr marL="0" algn="ctr" defTabSz="914400" rtl="0" eaLnBrk="1" latinLnBrk="0" hangingPunct="1"/>
                          <a:endParaRPr lang="en-US" sz="2800" kern="1200" dirty="0">
                            <a:solidFill>
                              <a:schemeClr val="dk1"/>
                            </a:solidFill>
                            <a:latin typeface="Charter Roman" charset="0"/>
                            <a:ea typeface="Charter Roman" charset="0"/>
                            <a:cs typeface="Charter Roman" charset="0"/>
                          </a:endParaRPr>
                        </a:p>
                      </a:txBody>
                      <a:tcPr anchor="ctr">
                        <a:solidFill>
                          <a:srgbClr val="D2DEEF"/>
                        </a:solidFill>
                      </a:tcPr>
                    </a:tc>
                    <a:extLst>
                      <a:ext uri="{0D108BD9-81ED-4DB2-BD59-A6C34878D82A}">
                        <a16:rowId xmlns:a16="http://schemas.microsoft.com/office/drawing/2014/main" val="10000"/>
                      </a:ext>
                    </a:extLst>
                  </a:tr>
                  <a:tr h="518160">
                    <a:tc gridSpan="2" vMerge="1">
                      <a:txBody>
                        <a:bodyPr/>
                        <a:lstStyle/>
                        <a:p>
                          <a:endParaRPr lang="en-US" dirty="0"/>
                        </a:p>
                      </a:txBody>
                      <a:tcPr/>
                    </a:tc>
                    <a:tc hMerge="1" vMerge="1">
                      <a:txBody>
                        <a:bodyPr/>
                        <a:lstStyle/>
                        <a:p>
                          <a:endParaRPr lang="en-US" dirty="0"/>
                        </a:p>
                      </a:txBody>
                      <a:tcPr/>
                    </a:tc>
                    <a:tc>
                      <a:txBody>
                        <a:bodyPr/>
                        <a:lstStyle/>
                        <a:p>
                          <a:pPr algn="ctr"/>
                          <a:r>
                            <a:rPr lang="en-US" sz="1400" b="1" dirty="0">
                              <a:solidFill>
                                <a:srgbClr val="C00000"/>
                              </a:solidFill>
                              <a:latin typeface="Charter" pitchFamily="2" charset="0"/>
                              <a:ea typeface="Charter Roman" charset="0"/>
                              <a:cs typeface="Charter Roman" charset="0"/>
                            </a:rPr>
                            <a:t>1</a:t>
                          </a:r>
                        </a:p>
                        <a:p>
                          <a:pPr algn="ctr"/>
                          <a:r>
                            <a:rPr lang="en-US" sz="1400" b="1" dirty="0">
                              <a:solidFill>
                                <a:srgbClr val="C00000"/>
                              </a:solidFill>
                              <a:latin typeface="Charter" pitchFamily="2" charset="0"/>
                              <a:ea typeface="Charter Roman" charset="0"/>
                              <a:cs typeface="Charter Roman" charset="0"/>
                            </a:rPr>
                            <a:t>been</a:t>
                          </a:r>
                        </a:p>
                      </a:txBody>
                      <a:tcPr anchor="ctr"/>
                    </a:tc>
                    <a:tc>
                      <a:txBody>
                        <a:bodyPr/>
                        <a:lstStyle/>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2</a:t>
                          </a:r>
                        </a:p>
                        <a:p>
                          <a:pPr marL="0" algn="ctr" defTabSz="914400" rtl="0" eaLnBrk="1" latinLnBrk="0" hangingPunct="1"/>
                          <a:r>
                            <a:rPr lang="en-US" sz="1350" b="1" kern="1200" dirty="0">
                              <a:solidFill>
                                <a:srgbClr val="008F00"/>
                              </a:solidFill>
                              <a:latin typeface="Charter" pitchFamily="2" charset="0"/>
                              <a:ea typeface="Charter Roman" charset="0"/>
                              <a:cs typeface="Charter Roman" charset="0"/>
                            </a:rPr>
                            <a:t>breath</a:t>
                          </a:r>
                        </a:p>
                      </a:txBody>
                      <a:tcPr anchor="ctr"/>
                    </a:tc>
                    <a:tc>
                      <a:txBody>
                        <a:bodyPr/>
                        <a:lstStyle/>
                        <a:p>
                          <a:pPr algn="ctr"/>
                          <a:r>
                            <a:rPr lang="en-US" sz="1400" b="1" dirty="0">
                              <a:solidFill>
                                <a:srgbClr val="0070C0"/>
                              </a:solidFill>
                              <a:latin typeface="Charter" pitchFamily="2" charset="0"/>
                              <a:ea typeface="Charter Roman" charset="0"/>
                              <a:cs typeface="Charter Roman" charset="0"/>
                            </a:rPr>
                            <a:t>3</a:t>
                          </a:r>
                        </a:p>
                        <a:p>
                          <a:pPr algn="ctr"/>
                          <a:r>
                            <a:rPr lang="en-US" sz="1400" b="1" dirty="0">
                              <a:solidFill>
                                <a:srgbClr val="0070C0"/>
                              </a:solidFill>
                              <a:latin typeface="Charter" pitchFamily="2" charset="0"/>
                              <a:ea typeface="Charter Roman" charset="0"/>
                              <a:cs typeface="Charter Roman" charset="0"/>
                            </a:rPr>
                            <a:t>did</a:t>
                          </a:r>
                        </a:p>
                      </a:txBody>
                      <a:tcPr anchor="ctr">
                        <a:solidFill>
                          <a:srgbClr val="92D050"/>
                        </a:solidFill>
                      </a:tcPr>
                    </a:tc>
                    <a:tc>
                      <a:txBody>
                        <a:bodyPr/>
                        <a:lstStyle/>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4</a:t>
                          </a:r>
                        </a:p>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dogs</a:t>
                          </a:r>
                        </a:p>
                      </a:txBody>
                      <a:tcPr anchor="ctr"/>
                    </a:tc>
                    <a:tc>
                      <a:txBody>
                        <a:bodyPr/>
                        <a:lstStyle/>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5</a:t>
                          </a:r>
                        </a:p>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food</a:t>
                          </a:r>
                        </a:p>
                      </a:txBody>
                      <a:tcPr anchor="ctr"/>
                    </a:tc>
                    <a:tc>
                      <a:txBody>
                        <a:bodyPr/>
                        <a:lstStyle/>
                        <a:p>
                          <a:pPr algn="ctr"/>
                          <a:r>
                            <a:rPr lang="en-US" sz="1400" b="1" dirty="0">
                              <a:solidFill>
                                <a:srgbClr val="C00000"/>
                              </a:solidFill>
                              <a:latin typeface="Charter" pitchFamily="2" charset="0"/>
                              <a:ea typeface="Charter Roman" charset="0"/>
                              <a:cs typeface="Charter Roman" charset="0"/>
                            </a:rPr>
                            <a:t>6</a:t>
                          </a:r>
                        </a:p>
                        <a:p>
                          <a:pPr algn="ctr"/>
                          <a:r>
                            <a:rPr lang="en-US" sz="1400" b="1" dirty="0">
                              <a:solidFill>
                                <a:srgbClr val="C00000"/>
                              </a:solidFill>
                              <a:latin typeface="Charter" pitchFamily="2" charset="0"/>
                              <a:ea typeface="Charter Roman" charset="0"/>
                              <a:cs typeface="Charter Roman" charset="0"/>
                            </a:rPr>
                            <a:t>have</a:t>
                          </a:r>
                        </a:p>
                      </a:txBody>
                      <a:tcPr anchor="ctr"/>
                    </a:tc>
                    <a:tc>
                      <a:txBody>
                        <a:bodyPr/>
                        <a:lstStyle/>
                        <a:p>
                          <a:pPr algn="ctr"/>
                          <a:r>
                            <a:rPr lang="en-US" sz="1400" b="1" dirty="0">
                              <a:solidFill>
                                <a:srgbClr val="C00000"/>
                              </a:solidFill>
                              <a:latin typeface="Charter" pitchFamily="2" charset="0"/>
                              <a:ea typeface="Charter Roman" charset="0"/>
                              <a:cs typeface="Charter Roman" charset="0"/>
                            </a:rPr>
                            <a:t>7</a:t>
                          </a:r>
                        </a:p>
                        <a:p>
                          <a:pPr algn="ctr"/>
                          <a:r>
                            <a:rPr lang="en-US" sz="1400" b="1" dirty="0">
                              <a:solidFill>
                                <a:srgbClr val="C00000"/>
                              </a:solidFill>
                              <a:latin typeface="Charter" pitchFamily="2" charset="0"/>
                              <a:ea typeface="Charter Roman" charset="0"/>
                              <a:cs typeface="Charter Roman" charset="0"/>
                            </a:rPr>
                            <a:t>let</a:t>
                          </a:r>
                        </a:p>
                      </a:txBody>
                      <a:tcPr anchor="ctr"/>
                    </a:tc>
                    <a:tc>
                      <a:txBody>
                        <a:bodyPr/>
                        <a:lstStyle/>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8</a:t>
                          </a:r>
                        </a:p>
                        <a:p>
                          <a:pPr marL="0" algn="ctr" defTabSz="914400" rtl="0" eaLnBrk="1" latinLnBrk="0" hangingPunct="1"/>
                          <a:r>
                            <a:rPr lang="en-US" sz="1400" b="1" kern="1200" dirty="0">
                              <a:solidFill>
                                <a:srgbClr val="008F00"/>
                              </a:solidFill>
                              <a:latin typeface="Charter" pitchFamily="2" charset="0"/>
                              <a:ea typeface="Charter Roman" charset="0"/>
                              <a:cs typeface="Charter Roman" charset="0"/>
                            </a:rPr>
                            <a:t>like</a:t>
                          </a:r>
                        </a:p>
                      </a:txBody>
                      <a:tcPr anchor="ctr"/>
                    </a:tc>
                    <a:tc>
                      <a:txBody>
                        <a:bodyPr/>
                        <a:lstStyle/>
                        <a:p>
                          <a:pPr algn="ctr"/>
                          <a:r>
                            <a:rPr lang="en-US" sz="1400" b="1" kern="1200" dirty="0">
                              <a:solidFill>
                                <a:srgbClr val="008F00"/>
                              </a:solidFill>
                              <a:latin typeface="Charter" pitchFamily="2" charset="0"/>
                              <a:ea typeface="Charter Roman" charset="0"/>
                              <a:cs typeface="Charter Roman" charset="0"/>
                            </a:rPr>
                            <a:t>9</a:t>
                          </a:r>
                        </a:p>
                        <a:p>
                          <a:pPr algn="ctr"/>
                          <a:r>
                            <a:rPr lang="en-US" sz="1400" b="1" kern="1200" dirty="0">
                              <a:solidFill>
                                <a:srgbClr val="008F00"/>
                              </a:solidFill>
                              <a:latin typeface="Charter" pitchFamily="2" charset="0"/>
                              <a:ea typeface="Charter Roman" charset="0"/>
                              <a:cs typeface="Charter Roman" charset="0"/>
                            </a:rPr>
                            <a:t>my</a:t>
                          </a:r>
                        </a:p>
                      </a:txBody>
                      <a:tcPr anchor="ctr"/>
                    </a:tc>
                    <a:tc>
                      <a:txBody>
                        <a:bodyPr/>
                        <a:lstStyle/>
                        <a:p>
                          <a:pPr algn="ctr"/>
                          <a:r>
                            <a:rPr lang="en-US" sz="1400" b="1" dirty="0">
                              <a:solidFill>
                                <a:srgbClr val="C00000"/>
                              </a:solidFill>
                              <a:latin typeface="Charter" pitchFamily="2" charset="0"/>
                              <a:ea typeface="Charter Roman" charset="0"/>
                              <a:cs typeface="Charter Roman" charset="0"/>
                            </a:rPr>
                            <a:t>10</a:t>
                          </a:r>
                        </a:p>
                        <a:p>
                          <a:pPr algn="ctr"/>
                          <a:r>
                            <a:rPr lang="en-US" sz="1400" b="1" dirty="0">
                              <a:solidFill>
                                <a:srgbClr val="C00000"/>
                              </a:solidFill>
                              <a:latin typeface="Charter" pitchFamily="2" charset="0"/>
                              <a:ea typeface="Charter Roman" charset="0"/>
                              <a:cs typeface="Charter Roman" charset="0"/>
                            </a:rPr>
                            <a:t>out</a:t>
                          </a:r>
                        </a:p>
                      </a:txBody>
                      <a:tcPr anchor="ctr"/>
                    </a:tc>
                    <a:tc>
                      <a:txBody>
                        <a:bodyPr/>
                        <a:lstStyle/>
                        <a:p>
                          <a:pPr algn="ctr"/>
                          <a:r>
                            <a:rPr lang="en-US" sz="1400" b="1" dirty="0">
                              <a:solidFill>
                                <a:srgbClr val="008F00"/>
                              </a:solidFill>
                              <a:latin typeface="Charter" pitchFamily="2" charset="0"/>
                              <a:ea typeface="Charter Roman" charset="0"/>
                              <a:cs typeface="Charter Roman" charset="0"/>
                            </a:rPr>
                            <a:t>11</a:t>
                          </a:r>
                        </a:p>
                        <a:p>
                          <a:pPr algn="ctr"/>
                          <a:r>
                            <a:rPr lang="en-US" sz="1400" b="1" dirty="0">
                              <a:solidFill>
                                <a:srgbClr val="008F00"/>
                              </a:solidFill>
                              <a:latin typeface="Charter" pitchFamily="2" charset="0"/>
                              <a:ea typeface="Charter Roman" charset="0"/>
                              <a:cs typeface="Charter Roman" charset="0"/>
                            </a:rPr>
                            <a:t>smells</a:t>
                          </a:r>
                        </a:p>
                      </a:txBody>
                      <a:tcPr anchor="ctr"/>
                    </a:tc>
                    <a:tc>
                      <a:txBody>
                        <a:bodyPr/>
                        <a:lstStyle/>
                        <a:p>
                          <a:pPr algn="ctr"/>
                          <a:r>
                            <a:rPr lang="en-US" sz="1400" b="1" dirty="0">
                              <a:solidFill>
                                <a:srgbClr val="0070C0"/>
                              </a:solidFill>
                              <a:latin typeface="Charter" pitchFamily="2" charset="0"/>
                              <a:ea typeface="Charter Roman" charset="0"/>
                              <a:cs typeface="Charter Roman" charset="0"/>
                            </a:rPr>
                            <a:t>12</a:t>
                          </a:r>
                        </a:p>
                        <a:p>
                          <a:pPr algn="ctr"/>
                          <a:r>
                            <a:rPr lang="en-US" sz="1400" b="1" dirty="0">
                              <a:solidFill>
                                <a:srgbClr val="0070C0"/>
                              </a:solidFill>
                              <a:latin typeface="Charter" pitchFamily="2" charset="0"/>
                              <a:ea typeface="Charter Roman" charset="0"/>
                              <a:cs typeface="Charter Roman" charset="0"/>
                            </a:rPr>
                            <a:t>that</a:t>
                          </a:r>
                        </a:p>
                      </a:txBody>
                      <a:tcPr anchor="ctr"/>
                    </a:tc>
                    <a:tc>
                      <a:txBody>
                        <a:bodyPr/>
                        <a:lstStyle/>
                        <a:p>
                          <a:pPr marL="0" algn="ctr" defTabSz="914400" rtl="0" eaLnBrk="1" latinLnBrk="0" hangingPunct="1"/>
                          <a:r>
                            <a:rPr lang="en-US" sz="1400" b="1" kern="1200" dirty="0">
                              <a:solidFill>
                                <a:srgbClr val="C00000"/>
                              </a:solidFill>
                              <a:latin typeface="Charter" pitchFamily="2" charset="0"/>
                              <a:ea typeface="Charter Roman" charset="0"/>
                              <a:cs typeface="Charter Roman" charset="0"/>
                            </a:rPr>
                            <a:t>13</a:t>
                          </a:r>
                        </a:p>
                        <a:p>
                          <a:pPr marL="0" algn="ctr" defTabSz="914400" rtl="0" eaLnBrk="1" latinLnBrk="0" hangingPunct="1"/>
                          <a:r>
                            <a:rPr lang="en-US" sz="1400" b="1" kern="1200" dirty="0">
                              <a:solidFill>
                                <a:srgbClr val="C00000"/>
                              </a:solidFill>
                              <a:latin typeface="Charter" pitchFamily="2" charset="0"/>
                              <a:ea typeface="Charter Roman" charset="0"/>
                              <a:cs typeface="Charter Roman" charset="0"/>
                            </a:rPr>
                            <a:t>the</a:t>
                          </a:r>
                        </a:p>
                      </a:txBody>
                      <a:tcPr anchor="ctr"/>
                    </a:tc>
                    <a:tc>
                      <a:txBody>
                        <a:bodyPr/>
                        <a:lstStyle/>
                        <a:p>
                          <a:pPr algn="ctr"/>
                          <a:r>
                            <a:rPr lang="en-US" sz="1400" dirty="0">
                              <a:latin typeface="Charter" pitchFamily="2" charset="0"/>
                              <a:ea typeface="Charter Roman" charset="0"/>
                              <a:cs typeface="Charter Roman" charset="0"/>
                            </a:rPr>
                            <a:t>14</a:t>
                          </a:r>
                        </a:p>
                        <a:p>
                          <a:pPr algn="ctr"/>
                          <a:r>
                            <a:rPr lang="en-US" sz="1400" dirty="0">
                              <a:latin typeface="Charter" pitchFamily="2" charset="0"/>
                              <a:ea typeface="Charter Roman" charset="0"/>
                              <a:cs typeface="Charter Roman" charset="0"/>
                            </a:rPr>
                            <a:t>who</a:t>
                          </a:r>
                        </a:p>
                      </a:txBody>
                      <a:tcPr anchor="ctr"/>
                    </a:tc>
                    <a:extLst>
                      <a:ext uri="{0D108BD9-81ED-4DB2-BD59-A6C34878D82A}">
                        <a16:rowId xmlns:a16="http://schemas.microsoft.com/office/drawing/2014/main" val="10001"/>
                      </a:ext>
                    </a:extLst>
                  </a:tr>
                  <a:tr h="485116">
                    <a:tc rowSpan="3">
                      <a:txBody>
                        <a:bodyPr/>
                        <a:lstStyle/>
                        <a:p>
                          <a:endParaRPr lang="en-US"/>
                        </a:p>
                      </a:txBody>
                      <a:tcPr anchor="ctr">
                        <a:blipFill>
                          <a:blip r:embed="rId4"/>
                          <a:stretch>
                            <a:fillRect l="-1786" t="-67826" r="-1514286" b="-3478"/>
                          </a:stretch>
                        </a:blipFill>
                      </a:tcPr>
                    </a:tc>
                    <a:tc>
                      <a:txBody>
                        <a:bodyPr/>
                        <a:lstStyle/>
                        <a:p>
                          <a:pPr algn="ctr"/>
                          <a:r>
                            <a:rPr lang="en-US" sz="2000" b="1" dirty="0">
                              <a:solidFill>
                                <a:srgbClr val="C00000"/>
                              </a:solidFill>
                              <a:latin typeface="Charter" pitchFamily="2" charset="0"/>
                              <a:ea typeface="Charter Roman" charset="0"/>
                              <a:cs typeface="Charter Roman" charset="0"/>
                            </a:rPr>
                            <a:t>1</a:t>
                          </a:r>
                        </a:p>
                      </a:txBody>
                      <a:tcPr/>
                    </a:tc>
                    <a:tc>
                      <a:txBody>
                        <a:bodyPr/>
                        <a:lstStyle/>
                        <a:p>
                          <a:pPr algn="ctr"/>
                          <a:r>
                            <a:rPr lang="en-US" sz="2000" b="1"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0.06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b="1" kern="1200"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C00000"/>
                              </a:solidFill>
                              <a:latin typeface="Charter" pitchFamily="2" charset="0"/>
                              <a:ea typeface="Charter Roman" charset="0"/>
                              <a:cs typeface="Charter Roman" charset="0"/>
                            </a:rPr>
                            <a:t>0.16</a:t>
                          </a:r>
                        </a:p>
                      </a:txBody>
                      <a:tcPr anchor="ctr"/>
                    </a:tc>
                    <a:tc>
                      <a:txBody>
                        <a:bodyPr/>
                        <a:lstStyle/>
                        <a:p>
                          <a:pPr algn="ctr"/>
                          <a:r>
                            <a:rPr lang="en-US" sz="2000" b="0" kern="1200" dirty="0">
                              <a:solidFill>
                                <a:schemeClr val="dk1"/>
                              </a:solidFill>
                              <a:latin typeface="Charter" pitchFamily="2" charset="0"/>
                              <a:ea typeface="Charter Roman" charset="0"/>
                              <a:cs typeface="Charter Roman" charset="0"/>
                            </a:rPr>
                            <a:t>0.06</a:t>
                          </a:r>
                        </a:p>
                      </a:txBody>
                      <a:tcPr anchor="ctr"/>
                    </a:tc>
                    <a:extLst>
                      <a:ext uri="{0D108BD9-81ED-4DB2-BD59-A6C34878D82A}">
                        <a16:rowId xmlns:a16="http://schemas.microsoft.com/office/drawing/2014/main" val="10002"/>
                      </a:ext>
                    </a:extLst>
                  </a:tr>
                  <a:tr h="485116">
                    <a:tc vMerge="1">
                      <a:txBody>
                        <a:bodyPr/>
                        <a:lstStyle/>
                        <a:p>
                          <a:endParaRPr lang="en-US" dirty="0"/>
                        </a:p>
                      </a:txBody>
                      <a:tcPr/>
                    </a:tc>
                    <a:tc>
                      <a:txBody>
                        <a:bodyPr/>
                        <a:lstStyle/>
                        <a:p>
                          <a:pPr algn="ctr"/>
                          <a:r>
                            <a:rPr lang="en-US" sz="2000" b="1" dirty="0">
                              <a:solidFill>
                                <a:srgbClr val="0070C0"/>
                              </a:solidFill>
                              <a:latin typeface="Charter" pitchFamily="2" charset="0"/>
                              <a:ea typeface="Charter Roman" charset="0"/>
                              <a:cs typeface="Charter Roman" charset="0"/>
                            </a:rPr>
                            <a:t>2</a:t>
                          </a:r>
                        </a:p>
                      </a:txBody>
                      <a:tcP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dirty="0">
                              <a:solidFill>
                                <a:srgbClr val="0070C0"/>
                              </a:solidFill>
                              <a:latin typeface="Charter" pitchFamily="2" charset="0"/>
                              <a:ea typeface="Charter Roman" charset="0"/>
                              <a:cs typeface="Charter Roman" charset="0"/>
                            </a:rPr>
                            <a:t>0.37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dirty="0">
                              <a:solidFill>
                                <a:srgbClr val="0070C0"/>
                              </a:solidFill>
                              <a:latin typeface="Charter" pitchFamily="2" charset="0"/>
                              <a:ea typeface="Charter Roman" charset="0"/>
                              <a:cs typeface="Charter Roman" charset="0"/>
                            </a:rPr>
                            <a:t>0.37</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0.14</a:t>
                          </a:r>
                        </a:p>
                      </a:txBody>
                      <a:tcPr anchor="ctr"/>
                    </a:tc>
                    <a:extLst>
                      <a:ext uri="{0D108BD9-81ED-4DB2-BD59-A6C34878D82A}">
                        <a16:rowId xmlns:a16="http://schemas.microsoft.com/office/drawing/2014/main" val="10003"/>
                      </a:ext>
                    </a:extLst>
                  </a:tr>
                  <a:tr h="485116">
                    <a:tc vMerge="1">
                      <a:txBody>
                        <a:bodyPr/>
                        <a:lstStyle/>
                        <a:p>
                          <a:endParaRPr lang="en-US" dirty="0"/>
                        </a:p>
                      </a:txBody>
                      <a:tcPr/>
                    </a:tc>
                    <a:tc>
                      <a:txBody>
                        <a:bodyPr/>
                        <a:lstStyle/>
                        <a:p>
                          <a:pPr algn="ctr"/>
                          <a:r>
                            <a:rPr lang="en-US" sz="2000" b="1" dirty="0">
                              <a:solidFill>
                                <a:srgbClr val="008F00"/>
                              </a:solidFill>
                              <a:latin typeface="Charter" pitchFamily="2" charset="0"/>
                              <a:ea typeface="Charter Roman" charset="0"/>
                              <a:cs typeface="Charter Roman" charset="0"/>
                            </a:rPr>
                            <a:t>3</a:t>
                          </a:r>
                        </a:p>
                      </a:txBody>
                      <a:tcP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0.12</a:t>
                          </a:r>
                        </a:p>
                      </a:txBody>
                      <a:tcPr anchor="ctr"/>
                    </a:tc>
                    <a:tc>
                      <a:txBody>
                        <a:bodyPr/>
                        <a:lstStyle/>
                        <a:p>
                          <a:pPr algn="ctr"/>
                          <a:r>
                            <a:rPr lang="en-US" sz="2000" b="1" kern="1200"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b="1" kern="1200"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b="1" kern="1200" dirty="0">
                              <a:solidFill>
                                <a:srgbClr val="008F00"/>
                              </a:solidFill>
                              <a:latin typeface="Charter" pitchFamily="2" charset="0"/>
                              <a:ea typeface="Charter Roman" charset="0"/>
                              <a:cs typeface="Charter Roman" charset="0"/>
                            </a:rPr>
                            <a:t>0.16</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tc>
                      <a:txBody>
                        <a:bodyPr/>
                        <a:lstStyle/>
                        <a:p>
                          <a:pPr algn="ctr"/>
                          <a:r>
                            <a:rPr lang="en-US" sz="2000" dirty="0">
                              <a:latin typeface="Charter" pitchFamily="2" charset="0"/>
                              <a:ea typeface="Charter Roman" charset="0"/>
                              <a:cs typeface="Charter Roman" charset="0"/>
                            </a:rPr>
                            <a:t>0</a:t>
                          </a:r>
                        </a:p>
                      </a:txBody>
                      <a:tcPr anchor="ctr"/>
                    </a:tc>
                    <a:extLst>
                      <a:ext uri="{0D108BD9-81ED-4DB2-BD59-A6C34878D82A}">
                        <a16:rowId xmlns:a16="http://schemas.microsoft.com/office/drawing/2014/main" val="10004"/>
                      </a:ext>
                    </a:extLst>
                  </a:tr>
                </a:tbl>
              </a:graphicData>
            </a:graphic>
          </p:graphicFrame>
        </mc:Fallback>
      </mc:AlternateContent>
    </p:spTree>
    <p:extLst>
      <p:ext uri="{BB962C8B-B14F-4D97-AF65-F5344CB8AC3E}">
        <p14:creationId xmlns:p14="http://schemas.microsoft.com/office/powerpoint/2010/main" val="3800752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Statistics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marL="0" indent="0" algn="just">
                  <a:lnSpc>
                    <a:spcPct val="100000"/>
                  </a:lnSpc>
                  <a:buNone/>
                </a:pPr>
                <a:r>
                  <a:rPr lang="en-US" dirty="0">
                    <a:ea typeface="Helvetica Light" charset="0"/>
                    <a:cs typeface="Helvetica Light" charset="0"/>
                  </a:rPr>
                  <a:t>If </a:t>
                </a:r>
                <a:r>
                  <a:rPr lang="en-US" b="1" dirty="0">
                    <a:ea typeface="Helvetica Light" charset="0"/>
                    <a:cs typeface="Helvetica Light" charset="0"/>
                  </a:rPr>
                  <a:t>all the documents </a:t>
                </a:r>
                <a:r>
                  <a:rPr lang="en-US" dirty="0">
                    <a:ea typeface="Helvetica Light" charset="0"/>
                    <a:cs typeface="Helvetica Light" charset="0"/>
                  </a:rPr>
                  <a:t>contain the term </a:t>
                </a:r>
                <a14:m>
                  <m:oMath xmlns:m="http://schemas.openxmlformats.org/officeDocument/2006/math">
                    <m:r>
                      <a:rPr lang="en-CA" b="0" i="1" smtClean="0">
                        <a:latin typeface="Cambria Math" charset="0"/>
                        <a:ea typeface="Helvetica Light" charset="0"/>
                        <a:cs typeface="Helvetica Light" charset="0"/>
                      </a:rPr>
                      <m:t>𝑡</m:t>
                    </m:r>
                  </m:oMath>
                </a14:m>
                <a:r>
                  <a:rPr lang="en-US" dirty="0">
                    <a:ea typeface="Helvetica Light" charset="0"/>
                    <a:cs typeface="Helvetica Light" charset="0"/>
                  </a:rPr>
                  <a:t>, then </a:t>
                </a:r>
                <a14:m>
                  <m:oMath xmlns:m="http://schemas.openxmlformats.org/officeDocument/2006/math">
                    <m:sSubSup>
                      <m:sSubSupPr>
                        <m:ctrlPr>
                          <a:rPr lang="en-US" i="1">
                            <a:latin typeface="Cambria Math" panose="02040503050406030204" pitchFamily="18" charset="0"/>
                            <a:ea typeface="Helvetica Light" charset="0"/>
                            <a:cs typeface="Helvetica Light" charset="0"/>
                          </a:rPr>
                        </m:ctrlPr>
                      </m:sSubSupPr>
                      <m:e>
                        <m:r>
                          <m:rPr>
                            <m:nor/>
                          </m:rPr>
                          <a:rPr lang="en-CA">
                            <a:ea typeface="Helvetica Light" charset="0"/>
                            <a:cs typeface="Helvetica Light" charset="0"/>
                          </a:rPr>
                          <m:t>df</m:t>
                        </m:r>
                      </m:e>
                      <m:sub>
                        <m:r>
                          <a:rPr lang="en-CA" i="1">
                            <a:latin typeface="Cambria Math" charset="0"/>
                            <a:ea typeface="Helvetica Light" charset="0"/>
                            <a:cs typeface="Helvetica Light" charset="0"/>
                          </a:rPr>
                          <m:t>𝑡</m:t>
                        </m:r>
                      </m:sub>
                      <m:sup>
                        <m:r>
                          <a:rPr lang="en-CA" i="1">
                            <a:latin typeface="Cambria Math" charset="0"/>
                            <a:ea typeface="Helvetica Light" charset="0"/>
                            <a:cs typeface="Helvetica Light" charset="0"/>
                          </a:rPr>
                          <m:t>∗</m:t>
                        </m:r>
                      </m:sup>
                    </m:sSubSup>
                    <m:r>
                      <a:rPr lang="en-CA" b="0" i="1" smtClean="0">
                        <a:latin typeface="Cambria Math" charset="0"/>
                        <a:ea typeface="Helvetica Light" charset="0"/>
                        <a:cs typeface="Helvetica Light" charset="0"/>
                      </a:rPr>
                      <m:t>=1</m:t>
                    </m:r>
                  </m:oMath>
                </a14:m>
                <a:r>
                  <a:rPr lang="en-US" dirty="0">
                    <a:ea typeface="Helvetica Light" charset="0"/>
                    <a:cs typeface="Helvetica Light" charset="0"/>
                  </a:rPr>
                  <a:t> and</a:t>
                </a:r>
              </a:p>
              <a:p>
                <a:pPr marL="0" indent="0" algn="just">
                  <a:lnSpc>
                    <a:spcPct val="100000"/>
                  </a:lnSpc>
                  <a:buNone/>
                </a:pPr>
                <a:endParaRPr lang="en-US" sz="100" dirty="0">
                  <a:latin typeface="Helvetica Light" charset="0"/>
                  <a:ea typeface="Helvetica Light" charset="0"/>
                  <a:cs typeface="Helvetica Light" charset="0"/>
                </a:endParaRPr>
              </a:p>
              <a:p>
                <a:pPr marL="0" indent="0" algn="just">
                  <a:lnSpc>
                    <a:spcPct val="100000"/>
                  </a:lnSpc>
                  <a:buNone/>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tf</m:t>
                          </m:r>
                          <m:r>
                            <m:rPr>
                              <m:nor/>
                            </m:rPr>
                            <a:rPr lang="en-CA" i="1" smtClean="0">
                              <a:latin typeface="Cambria" panose="02040503050406030204" pitchFamily="18" charset="0"/>
                              <a:ea typeface="Helvetica Light" charset="0"/>
                              <a:cs typeface="Helvetica Light" charset="0"/>
                            </a:rPr>
                            <m:t>−</m:t>
                          </m:r>
                          <m:r>
                            <m:rPr>
                              <m:nor/>
                            </m:rPr>
                            <a:rPr lang="en-CA" i="1">
                              <a:latin typeface="Cambria" panose="02040503050406030204" pitchFamily="18" charset="0"/>
                              <a:ea typeface="Helvetica Light" charset="0"/>
                              <a:cs typeface="Helvetica Light" charset="0"/>
                            </a:rPr>
                            <m:t>idf</m:t>
                          </m:r>
                        </m:e>
                        <m:sub>
                          <m:r>
                            <a:rPr lang="en-CA" i="1">
                              <a:latin typeface="Cambria Math" charset="0"/>
                              <a:ea typeface="Helvetica Light" charset="0"/>
                              <a:cs typeface="Helvetica Light" charset="0"/>
                            </a:rPr>
                            <m:t>𝑡</m:t>
                          </m:r>
                          <m:r>
                            <a:rPr lang="en-CA" b="0" i="1" smtClean="0">
                              <a:latin typeface="Cambria Math" panose="02040503050406030204" pitchFamily="18" charset="0"/>
                              <a:ea typeface="Helvetica Light" charset="0"/>
                              <a:cs typeface="Helvetica Light" charset="0"/>
                            </a:rPr>
                            <m:t>,</m:t>
                          </m:r>
                          <m:r>
                            <a:rPr lang="en-CA" b="0" i="1" smtClean="0">
                              <a:latin typeface="Cambria Math" panose="02040503050406030204" pitchFamily="18" charset="0"/>
                              <a:ea typeface="Helvetica Light" charset="0"/>
                              <a:cs typeface="Helvetica Light" charset="0"/>
                            </a:rPr>
                            <m:t>𝑑</m:t>
                          </m:r>
                        </m:sub>
                        <m:sup>
                          <m:r>
                            <a:rPr lang="en-CA" i="1">
                              <a:latin typeface="Cambria Math" charset="0"/>
                              <a:ea typeface="Helvetica Light" charset="0"/>
                              <a:cs typeface="Helvetica Light" charset="0"/>
                            </a:rPr>
                            <m:t>∗</m:t>
                          </m:r>
                        </m:sup>
                      </m:sSubSup>
                      <m:r>
                        <a:rPr lang="en-CA" i="1">
                          <a:latin typeface="Cambria Math" charset="0"/>
                          <a:ea typeface="Helvetica Light" charset="0"/>
                          <a:cs typeface="Helvetica Light" charset="0"/>
                        </a:rPr>
                        <m:t>=−</m:t>
                      </m:r>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tf</m:t>
                          </m:r>
                        </m:e>
                        <m:sub>
                          <m:r>
                            <a:rPr lang="en-CA" i="1">
                              <a:latin typeface="Cambria Math" charset="0"/>
                              <a:ea typeface="Helvetica Light" charset="0"/>
                              <a:cs typeface="Helvetica Light" charset="0"/>
                            </a:rPr>
                            <m:t>𝑡</m:t>
                          </m:r>
                          <m:r>
                            <a:rPr lang="en-CA" i="1">
                              <a:latin typeface="Cambria Math" charset="0"/>
                              <a:ea typeface="Helvetica Light" charset="0"/>
                              <a:cs typeface="Helvetica Light" charset="0"/>
                            </a:rPr>
                            <m:t>,</m:t>
                          </m:r>
                          <m:r>
                            <a:rPr lang="en-CA" i="1">
                              <a:latin typeface="Cambria Math" charset="0"/>
                              <a:ea typeface="Helvetica Light" charset="0"/>
                              <a:cs typeface="Helvetica Light" charset="0"/>
                            </a:rPr>
                            <m:t>𝑑</m:t>
                          </m:r>
                        </m:sub>
                        <m:sup>
                          <m:r>
                            <a:rPr lang="en-CA" i="1">
                              <a:latin typeface="Cambria Math" charset="0"/>
                              <a:ea typeface="Helvetica Light" charset="0"/>
                              <a:cs typeface="Helvetica Light" charset="0"/>
                            </a:rPr>
                            <m:t>∗</m:t>
                          </m:r>
                        </m:sup>
                      </m:sSubSup>
                      <m:r>
                        <a:rPr lang="en-CA" i="1">
                          <a:latin typeface="Cambria Math" charset="0"/>
                          <a:ea typeface="Cambria Math" charset="0"/>
                          <a:cs typeface="Cambria Math" charset="0"/>
                        </a:rPr>
                        <m:t>×</m:t>
                      </m:r>
                      <m:r>
                        <m:rPr>
                          <m:nor/>
                        </m:rPr>
                        <a:rPr lang="en-CA" b="0" i="0" smtClean="0">
                          <a:latin typeface="Cambria Math" charset="0"/>
                          <a:ea typeface="Cambria Math" charset="0"/>
                          <a:cs typeface="Cambria Math" charset="0"/>
                        </a:rPr>
                        <m:t> </m:t>
                      </m:r>
                      <m:r>
                        <m:rPr>
                          <m:nor/>
                        </m:rPr>
                        <a:rPr lang="en-CA">
                          <a:latin typeface="Cambria Math" charset="0"/>
                          <a:ea typeface="Cambria Math" charset="0"/>
                          <a:cs typeface="Cambria Math" charset="0"/>
                        </a:rPr>
                        <m:t>ln</m:t>
                      </m:r>
                      <m:d>
                        <m:dPr>
                          <m:ctrlPr>
                            <a:rPr lang="mr-IN" i="1">
                              <a:latin typeface="Cambria Math" panose="02040503050406030204" pitchFamily="18" charset="0"/>
                              <a:ea typeface="Cambria Math" charset="0"/>
                              <a:cs typeface="Cambria Math" charset="0"/>
                            </a:rPr>
                          </m:ctrlPr>
                        </m:dPr>
                        <m:e>
                          <m:r>
                            <a:rPr lang="en-CA" b="0" i="1" smtClean="0">
                              <a:latin typeface="Cambria Math" charset="0"/>
                              <a:ea typeface="Helvetica Light" charset="0"/>
                              <a:cs typeface="Helvetica Light" charset="0"/>
                            </a:rPr>
                            <m:t>1</m:t>
                          </m:r>
                        </m:e>
                      </m:d>
                      <m:r>
                        <a:rPr lang="en-CA" b="0" i="1" smtClean="0">
                          <a:latin typeface="Cambria Math" charset="0"/>
                          <a:ea typeface="Helvetica Light" charset="0"/>
                          <a:cs typeface="Helvetica Light" charset="0"/>
                        </a:rPr>
                        <m:t>=0</m:t>
                      </m:r>
                    </m:oMath>
                  </m:oMathPara>
                </a14:m>
                <a:endParaRPr lang="en-US" dirty="0">
                  <a:latin typeface="Helvetica Light" charset="0"/>
                  <a:ea typeface="Helvetica Light" charset="0"/>
                  <a:cs typeface="Helvetica Light" charset="0"/>
                </a:endParaRPr>
              </a:p>
              <a:p>
                <a:pPr marL="0" indent="0" algn="just">
                  <a:lnSpc>
                    <a:spcPct val="100000"/>
                  </a:lnSpc>
                  <a:buNone/>
                </a:pPr>
                <a:r>
                  <a:rPr lang="en-US" dirty="0">
                    <a:ea typeface="Helvetica Light" charset="0"/>
                    <a:cs typeface="Helvetica Light" charset="0"/>
                  </a:rPr>
                  <a:t>(that terms does not provide information)</a:t>
                </a:r>
              </a:p>
              <a:p>
                <a:pPr marL="0" indent="0" algn="just">
                  <a:lnSpc>
                    <a:spcPct val="100000"/>
                  </a:lnSpc>
                  <a:buNone/>
                </a:pPr>
                <a:endParaRPr lang="en-US" sz="1000" dirty="0">
                  <a:latin typeface="Helvetica Light" charset="0"/>
                  <a:ea typeface="Helvetica Light" charset="0"/>
                  <a:cs typeface="Helvetica Light" charset="0"/>
                </a:endParaRPr>
              </a:p>
              <a:p>
                <a:pPr marL="0" indent="0" algn="just">
                  <a:lnSpc>
                    <a:spcPct val="100000"/>
                  </a:lnSpc>
                  <a:buNone/>
                </a:pPr>
                <a:r>
                  <a:rPr lang="en-US" dirty="0">
                    <a:ea typeface="Helvetica Light" charset="0"/>
                    <a:cs typeface="Helvetica Light" charset="0"/>
                  </a:rPr>
                  <a:t>If a term</a:t>
                </a:r>
                <a:r>
                  <a:rPr lang="en-CA" dirty="0">
                    <a:ea typeface="Helvetica Light" charset="0"/>
                    <a:cs typeface="Helvetica Light" charset="0"/>
                  </a:rPr>
                  <a:t> </a:t>
                </a:r>
                <a14:m>
                  <m:oMath xmlns:m="http://schemas.openxmlformats.org/officeDocument/2006/math">
                    <m:r>
                      <a:rPr lang="en-CA" i="1">
                        <a:latin typeface="Cambria Math" charset="0"/>
                        <a:ea typeface="Helvetica Light" charset="0"/>
                        <a:cs typeface="Helvetica Light" charset="0"/>
                      </a:rPr>
                      <m:t>𝑡</m:t>
                    </m:r>
                  </m:oMath>
                </a14:m>
                <a:r>
                  <a:rPr lang="en-US" dirty="0">
                    <a:ea typeface="Helvetica Light" charset="0"/>
                    <a:cs typeface="Helvetica Light" charset="0"/>
                  </a:rPr>
                  <a:t> </a:t>
                </a:r>
                <a:r>
                  <a:rPr lang="en-US" b="1" dirty="0">
                    <a:ea typeface="Helvetica Light" charset="0"/>
                    <a:cs typeface="Helvetica Light" charset="0"/>
                  </a:rPr>
                  <a:t>rarely occurs</a:t>
                </a:r>
                <a:r>
                  <a:rPr lang="en-US" dirty="0">
                    <a:ea typeface="Helvetica Light" charset="0"/>
                    <a:cs typeface="Helvetica Light" charset="0"/>
                  </a:rPr>
                  <a:t> in a document</a:t>
                </a:r>
                <a:r>
                  <a:rPr lang="en-CA" dirty="0">
                    <a:ea typeface="Helvetica Light" charset="0"/>
                    <a:cs typeface="Helvetica Light" charset="0"/>
                  </a:rPr>
                  <a:t> </a:t>
                </a:r>
                <a14:m>
                  <m:oMath xmlns:m="http://schemas.openxmlformats.org/officeDocument/2006/math">
                    <m:r>
                      <a:rPr lang="en-CA" b="0" i="1" smtClean="0">
                        <a:latin typeface="Cambria Math" charset="0"/>
                        <a:ea typeface="Helvetica Light" charset="0"/>
                        <a:cs typeface="Helvetica Light" charset="0"/>
                      </a:rPr>
                      <m:t>𝑑</m:t>
                    </m:r>
                  </m:oMath>
                </a14:m>
                <a:r>
                  <a:rPr lang="en-US" dirty="0">
                    <a:ea typeface="Helvetica Light" charset="0"/>
                    <a:cs typeface="Helvetica Light" charset="0"/>
                  </a:rPr>
                  <a:t>, then</a:t>
                </a:r>
                <a14:m>
                  <m:oMath xmlns:m="http://schemas.openxmlformats.org/officeDocument/2006/math">
                    <m:r>
                      <a:rPr lang="en-CA" b="0" i="0" smtClean="0">
                        <a:latin typeface="Cambria Math" charset="0"/>
                        <a:ea typeface="Helvetica Light" charset="0"/>
                        <a:cs typeface="Helvetica Light" charset="0"/>
                      </a:rPr>
                      <m:t> </m:t>
                    </m:r>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tf</m:t>
                        </m:r>
                      </m:e>
                      <m:sub>
                        <m:r>
                          <a:rPr lang="en-CA" i="1">
                            <a:latin typeface="Cambria Math" charset="0"/>
                            <a:ea typeface="Helvetica Light" charset="0"/>
                            <a:cs typeface="Helvetica Light" charset="0"/>
                          </a:rPr>
                          <m:t>𝑡</m:t>
                        </m:r>
                        <m:r>
                          <a:rPr lang="en-CA" i="1">
                            <a:latin typeface="Cambria Math" charset="0"/>
                            <a:ea typeface="Helvetica Light" charset="0"/>
                            <a:cs typeface="Helvetica Light" charset="0"/>
                          </a:rPr>
                          <m:t>,</m:t>
                        </m:r>
                        <m:r>
                          <a:rPr lang="en-CA" i="1">
                            <a:latin typeface="Cambria Math" charset="0"/>
                            <a:ea typeface="Helvetica Light" charset="0"/>
                            <a:cs typeface="Helvetica Light" charset="0"/>
                          </a:rPr>
                          <m:t>𝑑</m:t>
                        </m:r>
                      </m:sub>
                      <m:sup>
                        <m:r>
                          <a:rPr lang="en-CA" i="1">
                            <a:latin typeface="Cambria Math" charset="0"/>
                            <a:ea typeface="Helvetica Light" charset="0"/>
                            <a:cs typeface="Helvetica Light" charset="0"/>
                          </a:rPr>
                          <m:t>∗</m:t>
                        </m:r>
                      </m:sup>
                    </m:sSubSup>
                    <m:r>
                      <a:rPr lang="en-CA" i="1" smtClean="0">
                        <a:latin typeface="Cambria Math" charset="0"/>
                        <a:ea typeface="Cambria Math" charset="0"/>
                        <a:cs typeface="Cambria Math" charset="0"/>
                      </a:rPr>
                      <m:t>≈</m:t>
                    </m:r>
                    <m:r>
                      <a:rPr lang="en-CA" b="0" i="1" smtClean="0">
                        <a:latin typeface="Cambria Math" charset="0"/>
                        <a:ea typeface="Cambria Math" charset="0"/>
                        <a:cs typeface="Cambria Math" charset="0"/>
                      </a:rPr>
                      <m:t>0</m:t>
                    </m:r>
                  </m:oMath>
                </a14:m>
                <a:r>
                  <a:rPr lang="en-US" dirty="0">
                    <a:latin typeface="Helvetica Light" charset="0"/>
                    <a:ea typeface="Helvetica Light" charset="0"/>
                    <a:cs typeface="Helvetica Light" charset="0"/>
                  </a:rPr>
                  <a:t> </a:t>
                </a:r>
                <a:r>
                  <a:rPr lang="en-US" dirty="0">
                    <a:ea typeface="Helvetica Light" charset="0"/>
                    <a:cs typeface="Helvetica Light" charset="0"/>
                  </a:rPr>
                  <a:t>and</a:t>
                </a:r>
              </a:p>
              <a:p>
                <a:pPr marL="0" indent="0" algn="just">
                  <a:lnSpc>
                    <a:spcPct val="100000"/>
                  </a:lnSpc>
                  <a:buNone/>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tf</m:t>
                          </m:r>
                          <m:r>
                            <m:rPr>
                              <m:nor/>
                            </m:rPr>
                            <a:rPr lang="en-CA" i="1" smtClean="0">
                              <a:latin typeface="Cambria" panose="02040503050406030204" pitchFamily="18" charset="0"/>
                              <a:ea typeface="Helvetica Light" charset="0"/>
                              <a:cs typeface="Helvetica Light" charset="0"/>
                            </a:rPr>
                            <m:t>−</m:t>
                          </m:r>
                          <m:r>
                            <m:rPr>
                              <m:nor/>
                            </m:rPr>
                            <a:rPr lang="en-CA" i="1">
                              <a:latin typeface="Cambria" panose="02040503050406030204" pitchFamily="18" charset="0"/>
                              <a:ea typeface="Helvetica Light" charset="0"/>
                              <a:cs typeface="Helvetica Light" charset="0"/>
                            </a:rPr>
                            <m:t>idf</m:t>
                          </m:r>
                        </m:e>
                        <m:sub>
                          <m:r>
                            <a:rPr lang="en-CA" i="1">
                              <a:latin typeface="Cambria Math" charset="0"/>
                              <a:ea typeface="Helvetica Light" charset="0"/>
                              <a:cs typeface="Helvetica Light" charset="0"/>
                            </a:rPr>
                            <m:t>𝑡</m:t>
                          </m:r>
                          <m:r>
                            <a:rPr lang="en-CA" b="0" i="1" smtClean="0">
                              <a:latin typeface="Cambria Math" panose="02040503050406030204" pitchFamily="18" charset="0"/>
                              <a:ea typeface="Helvetica Light" charset="0"/>
                              <a:cs typeface="Helvetica Light" charset="0"/>
                            </a:rPr>
                            <m:t>,</m:t>
                          </m:r>
                          <m:r>
                            <a:rPr lang="en-CA" b="0" i="1" smtClean="0">
                              <a:latin typeface="Cambria Math" panose="02040503050406030204" pitchFamily="18" charset="0"/>
                              <a:ea typeface="Helvetica Light" charset="0"/>
                              <a:cs typeface="Helvetica Light" charset="0"/>
                            </a:rPr>
                            <m:t>𝑑</m:t>
                          </m:r>
                        </m:sub>
                        <m:sup>
                          <m:r>
                            <a:rPr lang="en-CA" i="1">
                              <a:latin typeface="Cambria Math" charset="0"/>
                              <a:ea typeface="Helvetica Light" charset="0"/>
                              <a:cs typeface="Helvetica Light" charset="0"/>
                            </a:rPr>
                            <m:t>∗</m:t>
                          </m:r>
                        </m:sup>
                      </m:sSubSup>
                      <m:r>
                        <a:rPr lang="en-CA" i="1" smtClean="0">
                          <a:latin typeface="Cambria Math" charset="0"/>
                          <a:ea typeface="Cambria Math" charset="0"/>
                          <a:cs typeface="Cambria Math" charset="0"/>
                        </a:rPr>
                        <m:t>≈</m:t>
                      </m:r>
                      <m:r>
                        <a:rPr lang="en-CA" i="1">
                          <a:latin typeface="Cambria Math" charset="0"/>
                          <a:ea typeface="Helvetica Light" charset="0"/>
                          <a:cs typeface="Helvetica Light" charset="0"/>
                        </a:rPr>
                        <m:t>−</m:t>
                      </m:r>
                      <m:r>
                        <a:rPr lang="en-CA" b="0" i="1" smtClean="0">
                          <a:latin typeface="Cambria Math" charset="0"/>
                          <a:ea typeface="Helvetica Light" charset="0"/>
                          <a:cs typeface="Helvetica Light" charset="0"/>
                        </a:rPr>
                        <m:t>0 </m:t>
                      </m:r>
                      <m:r>
                        <a:rPr lang="en-CA" i="1">
                          <a:latin typeface="Cambria Math" charset="0"/>
                          <a:ea typeface="Cambria Math" charset="0"/>
                          <a:cs typeface="Cambria Math" charset="0"/>
                        </a:rPr>
                        <m:t>×</m:t>
                      </m:r>
                      <m:r>
                        <m:rPr>
                          <m:nor/>
                        </m:rPr>
                        <a:rPr lang="en-CA">
                          <a:latin typeface="Cambria Math" charset="0"/>
                          <a:ea typeface="Cambria Math" charset="0"/>
                          <a:cs typeface="Cambria Math" charset="0"/>
                        </a:rPr>
                        <m:t> </m:t>
                      </m:r>
                      <m:r>
                        <m:rPr>
                          <m:nor/>
                        </m:rPr>
                        <a:rPr lang="en-CA">
                          <a:latin typeface="Cambria Math" charset="0"/>
                          <a:ea typeface="Cambria Math" charset="0"/>
                          <a:cs typeface="Cambria Math" charset="0"/>
                        </a:rPr>
                        <m:t>ln</m:t>
                      </m:r>
                      <m:d>
                        <m:dPr>
                          <m:ctrlPr>
                            <a:rPr lang="mr-IN" i="1">
                              <a:latin typeface="Cambria Math" panose="02040503050406030204" pitchFamily="18" charset="0"/>
                              <a:ea typeface="Cambria Math" charset="0"/>
                              <a:cs typeface="Cambria Math" charset="0"/>
                            </a:rPr>
                          </m:ctrlPr>
                        </m:dPr>
                        <m:e>
                          <m:sSubSup>
                            <m:sSubSupPr>
                              <m:ctrlPr>
                                <a:rPr lang="en-US" i="1">
                                  <a:latin typeface="Cambria Math" panose="02040503050406030204" pitchFamily="18" charset="0"/>
                                  <a:ea typeface="Helvetica Light" charset="0"/>
                                  <a:cs typeface="Helvetica Light" charset="0"/>
                                </a:rPr>
                              </m:ctrlPr>
                            </m:sSubSupPr>
                            <m:e>
                              <m:r>
                                <m:rPr>
                                  <m:nor/>
                                </m:rPr>
                                <a:rPr lang="en-CA" i="1">
                                  <a:latin typeface="Cambria" panose="02040503050406030204" pitchFamily="18" charset="0"/>
                                  <a:ea typeface="Helvetica Light" charset="0"/>
                                  <a:cs typeface="Helvetica Light" charset="0"/>
                                </a:rPr>
                                <m:t>df</m:t>
                              </m:r>
                            </m:e>
                            <m:sub>
                              <m:r>
                                <a:rPr lang="en-CA" i="1">
                                  <a:latin typeface="Cambria Math" charset="0"/>
                                  <a:ea typeface="Helvetica Light" charset="0"/>
                                  <a:cs typeface="Helvetica Light" charset="0"/>
                                </a:rPr>
                                <m:t>𝑡</m:t>
                              </m:r>
                            </m:sub>
                            <m:sup>
                              <m:r>
                                <a:rPr lang="en-CA" i="1">
                                  <a:latin typeface="Cambria Math" charset="0"/>
                                  <a:ea typeface="Helvetica Light" charset="0"/>
                                  <a:cs typeface="Helvetica Light" charset="0"/>
                                </a:rPr>
                                <m:t>∗</m:t>
                              </m:r>
                            </m:sup>
                          </m:sSubSup>
                        </m:e>
                      </m:d>
                      <m:r>
                        <a:rPr lang="en-CA" i="1" smtClean="0">
                          <a:latin typeface="Cambria Math" charset="0"/>
                          <a:ea typeface="Helvetica Light" charset="0"/>
                          <a:cs typeface="Helvetica Light" charset="0"/>
                        </a:rPr>
                        <m:t>≈</m:t>
                      </m:r>
                      <m:r>
                        <a:rPr lang="en-CA" i="1">
                          <a:latin typeface="Cambria Math" charset="0"/>
                          <a:ea typeface="Helvetica Light" charset="0"/>
                          <a:cs typeface="Helvetica Light" charset="0"/>
                        </a:rPr>
                        <m:t>0</m:t>
                      </m:r>
                      <m:r>
                        <a:rPr lang="en-CA" b="0" i="1" smtClean="0">
                          <a:latin typeface="Cambria Math" panose="02040503050406030204" pitchFamily="18" charset="0"/>
                          <a:ea typeface="Helvetica Light" charset="0"/>
                          <a:cs typeface="Helvetica Light" charset="0"/>
                        </a:rPr>
                        <m:t>.</m:t>
                      </m:r>
                    </m:oMath>
                  </m:oMathPara>
                </a14:m>
                <a:endParaRPr lang="en-US" dirty="0">
                  <a:latin typeface="Helvetica Light" charset="0"/>
                  <a:ea typeface="Helvetica Light" charset="0"/>
                  <a:cs typeface="Helvetica Light" charset="0"/>
                </a:endParaRPr>
              </a:p>
              <a:p>
                <a:pPr marL="0" indent="0" algn="just">
                  <a:lnSpc>
                    <a:spcPct val="100000"/>
                  </a:lnSpc>
                  <a:buNone/>
                </a:pPr>
                <a:endParaRPr lang="en-US" sz="1000" dirty="0">
                  <a:latin typeface="Helvetica Light" charset="0"/>
                  <a:ea typeface="Helvetica Light" charset="0"/>
                  <a:cs typeface="Helvetica Light" charset="0"/>
                </a:endParaRPr>
              </a:p>
              <a:p>
                <a:pPr marL="0" indent="0" algn="just">
                  <a:lnSpc>
                    <a:spcPct val="100000"/>
                  </a:lnSpc>
                  <a:buNone/>
                </a:pPr>
                <a:r>
                  <a:rPr lang="en-US" dirty="0">
                    <a:ea typeface="Helvetica Light" charset="0"/>
                    <a:cs typeface="Helvetica Light" charset="0"/>
                  </a:rPr>
                  <a:t>Terms that appear relatively often only in a small subset of documents are crucial to understanding those documents </a:t>
                </a:r>
                <a:r>
                  <a:rPr lang="en-US" b="1" dirty="0">
                    <a:ea typeface="Helvetica Light" charset="0"/>
                    <a:cs typeface="Helvetica Light" charset="0"/>
                  </a:rPr>
                  <a:t>in the general context</a:t>
                </a:r>
                <a:r>
                  <a:rPr lang="en-US" dirty="0">
                    <a:ea typeface="Helvetica Light" charset="0"/>
                    <a:cs typeface="Helvetica Light" charset="0"/>
                  </a:rPr>
                  <a:t> of the corpus.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806" r="-806" b="-917"/>
                </a:stretch>
              </a:blipFill>
            </p:spPr>
            <p:txBody>
              <a:bodyPr/>
              <a:lstStyle/>
              <a:p>
                <a:r>
                  <a:rPr lang="en-US">
                    <a:noFill/>
                  </a:rPr>
                  <a:t> </a:t>
                </a:r>
              </a:p>
            </p:txBody>
          </p:sp>
        </mc:Fallback>
      </mc:AlternateContent>
    </p:spTree>
    <p:extLst>
      <p:ext uri="{BB962C8B-B14F-4D97-AF65-F5344CB8AC3E}">
        <p14:creationId xmlns:p14="http://schemas.microsoft.com/office/powerpoint/2010/main" val="4080656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560D4E-5A50-A542-9EC2-A8CE0F4DF847}"/>
              </a:ext>
            </a:extLst>
          </p:cNvPr>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normAutofit/>
          </a:bodyPr>
          <a:lstStyle/>
          <a:p>
            <a:pPr algn="just"/>
            <a:r>
              <a:rPr lang="en-US" dirty="0">
                <a:ea typeface="Charter Roman" charset="0"/>
                <a:cs typeface="Charter Roman" charset="0"/>
              </a:rPr>
              <a:t>At the analysis stage, it is easy to forget where the data comes from and what it really applies to.</a:t>
            </a:r>
          </a:p>
          <a:p>
            <a:pPr algn="just"/>
            <a:endParaRPr lang="en-US" sz="500" dirty="0">
              <a:ea typeface="Helvetica Light" charset="0"/>
              <a:cs typeface="Helvetica Light" charset="0"/>
            </a:endParaRPr>
          </a:p>
          <a:p>
            <a:pPr algn="just"/>
            <a:r>
              <a:rPr lang="en-US" dirty="0">
                <a:ea typeface="Helvetica Light" charset="0"/>
                <a:cs typeface="Helvetica Light" charset="0"/>
              </a:rPr>
              <a:t>Text comes unstructured and unorganized. After processing, text is clean, but still unstructured. Bag of Words provides a framework for a structured numerical representation of text.</a:t>
            </a:r>
          </a:p>
          <a:p>
            <a:pPr algn="just"/>
            <a:endParaRPr lang="en-US" sz="500" dirty="0">
              <a:ea typeface="Helvetica Light" charset="0"/>
              <a:cs typeface="Helvetica Light" charset="0"/>
            </a:endParaRPr>
          </a:p>
          <a:p>
            <a:pPr algn="just"/>
            <a:r>
              <a:rPr lang="en-US" dirty="0">
                <a:ea typeface="Helvetica Light" charset="0"/>
                <a:cs typeface="Helvetica Light" charset="0"/>
              </a:rPr>
              <a:t>How does this affect the choice of text statistic in the DTM/TDM?</a:t>
            </a:r>
            <a:r>
              <a:rPr lang="en-US" dirty="0"/>
              <a:t> </a:t>
            </a:r>
          </a:p>
        </p:txBody>
      </p:sp>
    </p:spTree>
    <p:extLst>
      <p:ext uri="{BB962C8B-B14F-4D97-AF65-F5344CB8AC3E}">
        <p14:creationId xmlns:p14="http://schemas.microsoft.com/office/powerpoint/2010/main" val="2786496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Charter Roman" charset="0"/>
                <a:cs typeface="Charter Roman" charset="0"/>
              </a:rPr>
              <a:t>Case Study: @BOTUS and </a:t>
            </a:r>
            <a:r>
              <a:rPr lang="en-US" dirty="0" err="1">
                <a:ea typeface="Charter Roman" charset="0"/>
                <a:cs typeface="Charter Roman" charset="0"/>
              </a:rPr>
              <a:t>Trump&amp;Dump</a:t>
            </a:r>
            <a:endParaRPr lang="en-US" dirty="0">
              <a:ea typeface="Charter Roman" charset="0"/>
              <a:cs typeface="Charter Roman" charset="0"/>
            </a:endParaRPr>
          </a:p>
        </p:txBody>
      </p:sp>
      <p:sp>
        <p:nvSpPr>
          <p:cNvPr id="3" name="Text Placeholder 2"/>
          <p:cNvSpPr>
            <a:spLocks noGrp="1"/>
          </p:cNvSpPr>
          <p:nvPr>
            <p:ph type="body" idx="1"/>
          </p:nvPr>
        </p:nvSpPr>
        <p:spPr/>
        <p:txBody>
          <a:bodyPr/>
          <a:lstStyle/>
          <a:p>
            <a:r>
              <a:rPr lang="en-US" dirty="0">
                <a:latin typeface="Helvetica Light" charset="0"/>
                <a:ea typeface="Helvetica Light" charset="0"/>
                <a:cs typeface="Helvetica Light" charset="0"/>
              </a:rPr>
              <a:t>TEXT MINING AND SENTIMENT ANALYSIS</a:t>
            </a:r>
          </a:p>
        </p:txBody>
      </p:sp>
      <p:sp>
        <p:nvSpPr>
          <p:cNvPr id="4" name="Rectangle 3">
            <a:extLst>
              <a:ext uri="{FF2B5EF4-FFF2-40B4-BE49-F238E27FC236}">
                <a16:creationId xmlns:a16="http://schemas.microsoft.com/office/drawing/2014/main" xmlns="" id="{B562989F-8FF5-DD4E-BC73-1EB25CB411E9}"/>
              </a:ext>
            </a:extLst>
          </p:cNvPr>
          <p:cNvSpPr/>
          <p:nvPr/>
        </p:nvSpPr>
        <p:spPr>
          <a:xfrm>
            <a:off x="916780" y="5274172"/>
            <a:ext cx="10358438" cy="984885"/>
          </a:xfrm>
          <a:prstGeom prst="rect">
            <a:avLst/>
          </a:prstGeom>
        </p:spPr>
        <p:txBody>
          <a:bodyPr wrap="square">
            <a:spAutoFit/>
          </a:bodyPr>
          <a:lstStyle/>
          <a:p>
            <a:pPr algn="just">
              <a:buSzPct val="100000"/>
            </a:pPr>
            <a:r>
              <a:rPr lang="en-US" sz="2200" dirty="0">
                <a:solidFill>
                  <a:schemeClr val="bg1"/>
                </a:solidFill>
                <a:latin typeface="Dagny OT" panose="020B0504020201020104" pitchFamily="34" charset="77"/>
                <a:ea typeface="Helvetica Light" charset="0"/>
                <a:cs typeface="Helvetica Light" charset="0"/>
              </a:rPr>
              <a:t>Sentiment Analysis of Tweets</a:t>
            </a:r>
            <a:endParaRPr lang="en-US" sz="1000" dirty="0">
              <a:solidFill>
                <a:schemeClr val="bg1"/>
              </a:solidFill>
              <a:latin typeface="Dagny OT" panose="020B0504020201020104" pitchFamily="34" charset="77"/>
              <a:ea typeface="Helvetica Light" charset="0"/>
              <a:cs typeface="Helvetica Light" charset="0"/>
            </a:endParaRPr>
          </a:p>
          <a:p>
            <a:pPr algn="r">
              <a:buSzPct val="100000"/>
            </a:pPr>
            <a:r>
              <a:rPr lang="en-US" dirty="0">
                <a:solidFill>
                  <a:schemeClr val="bg1"/>
                </a:solidFill>
                <a:latin typeface="Dagny OT" panose="020B0504020201020104" pitchFamily="34" charset="77"/>
              </a:rPr>
              <a:t>(Greenstone, S. [2017], </a:t>
            </a:r>
            <a:r>
              <a:rPr lang="en-US" dirty="0">
                <a:solidFill>
                  <a:schemeClr val="bg1"/>
                </a:solidFill>
                <a:latin typeface="Dagny OT" panose="020B0504020201020104" pitchFamily="34" charset="77"/>
                <a:hlinkClick r:id="rId2">
                  <a:extLst>
                    <a:ext uri="{A12FA001-AC4F-418D-AE19-62706E023703}">
                      <ahyp:hlinkClr xmlns:ahyp="http://schemas.microsoft.com/office/drawing/2018/hyperlinkcolor" xmlns="" val="tx"/>
                    </a:ext>
                  </a:extLst>
                </a:hlinkClick>
              </a:rPr>
              <a:t>When Trump Tweets, This Bot Makes Money</a:t>
            </a:r>
            <a:r>
              <a:rPr lang="en-US" dirty="0">
                <a:solidFill>
                  <a:schemeClr val="bg1"/>
                </a:solidFill>
                <a:latin typeface="Dagny OT" panose="020B0504020201020104" pitchFamily="34" charset="77"/>
              </a:rPr>
              <a:t>)</a:t>
            </a:r>
          </a:p>
          <a:p>
            <a:pPr algn="r">
              <a:buSzPct val="100000"/>
            </a:pPr>
            <a:r>
              <a:rPr lang="en-US" dirty="0">
                <a:solidFill>
                  <a:schemeClr val="bg1"/>
                </a:solidFill>
                <a:latin typeface="Dagny OT" panose="020B0504020201020104" pitchFamily="34" charset="77"/>
              </a:rPr>
              <a:t>(Mettler, K. [2017], </a:t>
            </a:r>
            <a:r>
              <a:rPr lang="en-US" dirty="0">
                <a:solidFill>
                  <a:schemeClr val="bg1"/>
                </a:solidFill>
                <a:latin typeface="Dagny OT" panose="020B0504020201020104" pitchFamily="34" charset="77"/>
                <a:hlinkClick r:id="rId3">
                  <a:extLst>
                    <a:ext uri="{A12FA001-AC4F-418D-AE19-62706E023703}">
                      <ahyp:hlinkClr xmlns:ahyp="http://schemas.microsoft.com/office/drawing/2018/hyperlinkcolor" xmlns="" val="tx"/>
                    </a:ext>
                  </a:extLst>
                </a:hlinkClick>
              </a:rPr>
              <a:t>‘Trump&amp;Dump’: When POTUS tweets and stocks fall, this animal charity benefits</a:t>
            </a:r>
            <a:r>
              <a:rPr lang="en-US" dirty="0">
                <a:solidFill>
                  <a:schemeClr val="bg1"/>
                </a:solidFill>
                <a:latin typeface="Dagny OT" panose="020B0504020201020104" pitchFamily="34" charset="77"/>
              </a:rPr>
              <a:t>)</a:t>
            </a:r>
          </a:p>
        </p:txBody>
      </p:sp>
    </p:spTree>
    <p:extLst>
      <p:ext uri="{BB962C8B-B14F-4D97-AF65-F5344CB8AC3E}">
        <p14:creationId xmlns:p14="http://schemas.microsoft.com/office/powerpoint/2010/main" val="3984816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Charter Roman" charset="0"/>
                <a:cs typeface="Charter Roman" charset="0"/>
              </a:rPr>
              <a:t>Sentiment Analysis</a:t>
            </a:r>
          </a:p>
        </p:txBody>
      </p:sp>
      <p:sp>
        <p:nvSpPr>
          <p:cNvPr id="3" name="Text Placeholder 2"/>
          <p:cNvSpPr>
            <a:spLocks noGrp="1"/>
          </p:cNvSpPr>
          <p:nvPr>
            <p:ph type="body" idx="1"/>
          </p:nvPr>
        </p:nvSpPr>
        <p:spPr/>
        <p:txBody>
          <a:bodyPr>
            <a:normAutofit/>
          </a:bodyPr>
          <a:lstStyle/>
          <a:p>
            <a:r>
              <a:rPr lang="en-US" sz="1800" dirty="0">
                <a:latin typeface="Helvetica Light" charset="0"/>
                <a:ea typeface="Helvetica Light" charset="0"/>
                <a:cs typeface="Helvetica Light" charset="0"/>
              </a:rPr>
              <a:t>TEXT MINING AND SENTIMENT ANALYSIS</a:t>
            </a:r>
          </a:p>
        </p:txBody>
      </p:sp>
      <p:sp>
        <p:nvSpPr>
          <p:cNvPr id="4" name="Rectangle 3">
            <a:extLst>
              <a:ext uri="{FF2B5EF4-FFF2-40B4-BE49-F238E27FC236}">
                <a16:creationId xmlns:a16="http://schemas.microsoft.com/office/drawing/2014/main" xmlns="" id="{66736933-9FEE-4A4F-B571-2BB7AD48CF9C}"/>
              </a:ext>
            </a:extLst>
          </p:cNvPr>
          <p:cNvSpPr/>
          <p:nvPr/>
        </p:nvSpPr>
        <p:spPr>
          <a:xfrm>
            <a:off x="581191" y="5121951"/>
            <a:ext cx="11029615" cy="1261884"/>
          </a:xfrm>
          <a:prstGeom prst="rect">
            <a:avLst/>
          </a:prstGeom>
        </p:spPr>
        <p:txBody>
          <a:bodyPr wrap="square">
            <a:spAutoFit/>
          </a:bodyPr>
          <a:lstStyle/>
          <a:p>
            <a:pPr algn="ctr"/>
            <a:r>
              <a:rPr lang="en-CA" sz="2200" dirty="0">
                <a:solidFill>
                  <a:schemeClr val="bg1"/>
                </a:solidFill>
                <a:latin typeface="Dagny OT" panose="020B0504020201020104" pitchFamily="34" charset="77"/>
              </a:rPr>
              <a:t>“[…] </a:t>
            </a:r>
            <a:r>
              <a:rPr lang="en-CA" dirty="0">
                <a:solidFill>
                  <a:schemeClr val="bg1"/>
                </a:solidFill>
                <a:latin typeface="Dagny OT" panose="020B0504020201020104" pitchFamily="34" charset="77"/>
              </a:rPr>
              <a:t>classifying social media posts by hand isn’t practical at scale (though some firms do manually classify samples to make their algorithms better). But a simple thumbs up or down as “sentiment” is worse than meaningless–it’s simply not true.</a:t>
            </a:r>
            <a:r>
              <a:rPr lang="en-CA" sz="2200" dirty="0">
                <a:solidFill>
                  <a:schemeClr val="bg1"/>
                </a:solidFill>
                <a:latin typeface="Dagny OT" panose="020B0504020201020104" pitchFamily="34" charset="77"/>
              </a:rPr>
              <a:t>”</a:t>
            </a:r>
          </a:p>
          <a:p>
            <a:pPr algn="r"/>
            <a:r>
              <a:rPr lang="en-CA" sz="1400" dirty="0">
                <a:solidFill>
                  <a:schemeClr val="bg1"/>
                </a:solidFill>
                <a:latin typeface="Dagny OT" panose="020B0504020201020104" pitchFamily="34" charset="77"/>
                <a:ea typeface="Helvetica Light" charset="0"/>
                <a:cs typeface="Helvetica Light" charset="0"/>
              </a:rPr>
              <a:t>(S. Kessler, </a:t>
            </a:r>
            <a:r>
              <a:rPr lang="en-CA" sz="1400" i="1" dirty="0">
                <a:solidFill>
                  <a:schemeClr val="bg1"/>
                </a:solidFill>
                <a:latin typeface="Dagny OT" panose="020B0504020201020104" pitchFamily="34" charset="77"/>
                <a:ea typeface="Helvetica Light" charset="0"/>
                <a:cs typeface="Helvetica Light" charset="0"/>
              </a:rPr>
              <a:t>The Problem With Sentiment Analysis</a:t>
            </a:r>
            <a:r>
              <a:rPr lang="en-CA" sz="1400" dirty="0">
                <a:solidFill>
                  <a:schemeClr val="bg1"/>
                </a:solidFill>
                <a:latin typeface="Dagny OT" panose="020B0504020201020104" pitchFamily="34" charset="77"/>
                <a:ea typeface="Helvetica Light" charset="0"/>
                <a:cs typeface="Helvetica Light" charset="0"/>
              </a:rPr>
              <a:t>)</a:t>
            </a:r>
            <a:endParaRPr lang="en-US" sz="1400" dirty="0">
              <a:solidFill>
                <a:schemeClr val="bg1"/>
              </a:solidFill>
              <a:latin typeface="Dagny OT" panose="020B0504020201020104" pitchFamily="34" charset="77"/>
              <a:ea typeface="Helvetica Light" charset="0"/>
              <a:cs typeface="Helvetica Light" charset="0"/>
            </a:endParaRPr>
          </a:p>
        </p:txBody>
      </p:sp>
    </p:spTree>
    <p:extLst>
      <p:ext uri="{BB962C8B-B14F-4D97-AF65-F5344CB8AC3E}">
        <p14:creationId xmlns:p14="http://schemas.microsoft.com/office/powerpoint/2010/main" val="175451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Basics</a:t>
            </a:r>
          </a:p>
        </p:txBody>
      </p:sp>
      <p:sp>
        <p:nvSpPr>
          <p:cNvPr id="6" name="Content Placeholder 2"/>
          <p:cNvSpPr>
            <a:spLocks noGrp="1"/>
          </p:cNvSpPr>
          <p:nvPr>
            <p:ph idx="1"/>
          </p:nvPr>
        </p:nvSpPr>
        <p:spPr/>
        <p:txBody>
          <a:bodyPr>
            <a:noAutofit/>
          </a:bodyPr>
          <a:lstStyle/>
          <a:p>
            <a:pPr marL="0" indent="0" algn="just">
              <a:lnSpc>
                <a:spcPct val="100000"/>
              </a:lnSpc>
              <a:buNone/>
            </a:pPr>
            <a:r>
              <a:rPr lang="en-US" dirty="0">
                <a:ea typeface="Helvetica Light" charset="0"/>
                <a:cs typeface="Helvetica Light" charset="0"/>
              </a:rPr>
              <a:t>Most of us have a good native understanding of the emotional intent of words, which leads us to infer </a:t>
            </a:r>
            <a:r>
              <a:rPr lang="en-US" b="1" dirty="0">
                <a:ea typeface="Helvetica Light" charset="0"/>
                <a:cs typeface="Helvetica Light" charset="0"/>
              </a:rPr>
              <a:t>surprise</a:t>
            </a:r>
            <a:r>
              <a:rPr lang="en-US" dirty="0">
                <a:ea typeface="Helvetica Light" charset="0"/>
                <a:cs typeface="Helvetica Light" charset="0"/>
              </a:rPr>
              <a:t>, </a:t>
            </a:r>
            <a:r>
              <a:rPr lang="en-US" b="1" dirty="0">
                <a:ea typeface="Helvetica Light" charset="0"/>
                <a:cs typeface="Helvetica Light" charset="0"/>
              </a:rPr>
              <a:t>disgust</a:t>
            </a:r>
            <a:r>
              <a:rPr lang="en-US" dirty="0">
                <a:ea typeface="Helvetica Light" charset="0"/>
                <a:cs typeface="Helvetica Light" charset="0"/>
              </a:rPr>
              <a:t>, </a:t>
            </a:r>
            <a:r>
              <a:rPr lang="en-US" b="1" dirty="0">
                <a:ea typeface="Helvetica Light" charset="0"/>
                <a:cs typeface="Helvetica Light" charset="0"/>
              </a:rPr>
              <a:t>joy</a:t>
            </a:r>
            <a:r>
              <a:rPr lang="en-US" dirty="0">
                <a:ea typeface="Helvetica Light" charset="0"/>
                <a:cs typeface="Helvetica Light" charset="0"/>
              </a:rPr>
              <a:t>, </a:t>
            </a:r>
            <a:r>
              <a:rPr lang="en-US" b="1" dirty="0">
                <a:ea typeface="Helvetica Light" charset="0"/>
                <a:cs typeface="Helvetica Light" charset="0"/>
              </a:rPr>
              <a:t>pain</a:t>
            </a:r>
            <a:r>
              <a:rPr lang="en-US" dirty="0">
                <a:ea typeface="Helvetica Light" charset="0"/>
                <a:cs typeface="Helvetica Light" charset="0"/>
              </a:rPr>
              <a:t> (and so forth) from a text segment</a:t>
            </a:r>
          </a:p>
          <a:p>
            <a:pPr marL="0" indent="0" algn="just">
              <a:lnSpc>
                <a:spcPct val="100000"/>
              </a:lnSpc>
              <a:buNone/>
            </a:pPr>
            <a:endParaRPr lang="en-US" sz="500" dirty="0">
              <a:ea typeface="Helvetica Light" charset="0"/>
              <a:cs typeface="Helvetica Light" charset="0"/>
            </a:endParaRPr>
          </a:p>
          <a:p>
            <a:pPr marL="0" indent="0" algn="just">
              <a:lnSpc>
                <a:spcPct val="100000"/>
              </a:lnSpc>
              <a:buNone/>
            </a:pPr>
            <a:r>
              <a:rPr lang="en-US" dirty="0">
                <a:ea typeface="Helvetica Light" charset="0"/>
                <a:cs typeface="Helvetica Light" charset="0"/>
              </a:rPr>
              <a:t>The process, when applied by machines to a block of text, is called </a:t>
            </a:r>
            <a:r>
              <a:rPr lang="en-US" b="1" dirty="0">
                <a:ea typeface="Helvetica Light" charset="0"/>
                <a:cs typeface="Helvetica Light" charset="0"/>
              </a:rPr>
              <a:t>sentiment analysis</a:t>
            </a:r>
            <a:r>
              <a:rPr lang="en-US" dirty="0">
                <a:ea typeface="Helvetica Light" charset="0"/>
                <a:cs typeface="Helvetica Light" charset="0"/>
              </a:rPr>
              <a:t> (opinion mining).</a:t>
            </a:r>
          </a:p>
          <a:p>
            <a:pPr marL="0" indent="0" algn="just">
              <a:lnSpc>
                <a:spcPct val="100000"/>
              </a:lnSpc>
              <a:buNone/>
            </a:pPr>
            <a:endParaRPr lang="en-US" sz="500" dirty="0">
              <a:ea typeface="Helvetica Light" charset="0"/>
              <a:cs typeface="Helvetica Light" charset="0"/>
            </a:endParaRPr>
          </a:p>
          <a:p>
            <a:pPr>
              <a:lnSpc>
                <a:spcPct val="100000"/>
              </a:lnSpc>
            </a:pPr>
            <a:r>
              <a:rPr lang="en-US" b="1" dirty="0">
                <a:ea typeface="Helvetica Light" charset="0"/>
                <a:cs typeface="Helvetica Light" charset="0"/>
              </a:rPr>
              <a:t>Typical SA questions:</a:t>
            </a:r>
          </a:p>
          <a:p>
            <a:pPr lvl="1">
              <a:lnSpc>
                <a:spcPct val="100000"/>
              </a:lnSpc>
              <a:buFont typeface="Wingdings" charset="2"/>
              <a:buChar char="§"/>
            </a:pPr>
            <a:r>
              <a:rPr lang="en-US" dirty="0">
                <a:ea typeface="Helvetica Light" charset="0"/>
                <a:cs typeface="Helvetica Light" charset="0"/>
              </a:rPr>
              <a:t>“Is this movie review positive or negative?”</a:t>
            </a:r>
          </a:p>
          <a:p>
            <a:pPr lvl="1">
              <a:lnSpc>
                <a:spcPct val="100000"/>
              </a:lnSpc>
              <a:buFont typeface="Wingdings" charset="2"/>
              <a:buChar char="§"/>
            </a:pPr>
            <a:r>
              <a:rPr lang="en-US" dirty="0">
                <a:ea typeface="Helvetica Light" charset="0"/>
                <a:cs typeface="Helvetica Light" charset="0"/>
              </a:rPr>
              <a:t>“Is this customer email a complaint?”</a:t>
            </a:r>
          </a:p>
          <a:p>
            <a:pPr lvl="1">
              <a:lnSpc>
                <a:spcPct val="100000"/>
              </a:lnSpc>
              <a:buFont typeface="Wingdings" charset="2"/>
              <a:buChar char="§"/>
            </a:pPr>
            <a:r>
              <a:rPr lang="en-US" dirty="0">
                <a:ea typeface="Helvetica Light" charset="0"/>
                <a:cs typeface="Helvetica Light" charset="0"/>
              </a:rPr>
              <a:t>“Have newspapers’ attitudes about the PM changed since the election?”</a:t>
            </a:r>
          </a:p>
        </p:txBody>
      </p:sp>
    </p:spTree>
    <p:extLst>
      <p:ext uri="{BB962C8B-B14F-4D97-AF65-F5344CB8AC3E}">
        <p14:creationId xmlns:p14="http://schemas.microsoft.com/office/powerpoint/2010/main" val="2461590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a:t>
            </a:r>
          </a:p>
        </p:txBody>
      </p:sp>
      <p:sp>
        <p:nvSpPr>
          <p:cNvPr id="6" name="Content Placeholder 2"/>
          <p:cNvSpPr>
            <a:spLocks noGrp="1"/>
          </p:cNvSpPr>
          <p:nvPr>
            <p:ph idx="1"/>
          </p:nvPr>
        </p:nvSpPr>
        <p:spPr/>
        <p:txBody>
          <a:bodyPr>
            <a:noAutofit/>
          </a:bodyPr>
          <a:lstStyle/>
          <a:p>
            <a:pPr marL="0" indent="0" algn="just">
              <a:lnSpc>
                <a:spcPct val="100000"/>
              </a:lnSpc>
              <a:buNone/>
            </a:pPr>
            <a:r>
              <a:rPr lang="en-US" dirty="0">
                <a:ea typeface="Helvetica Light" charset="0"/>
                <a:cs typeface="Helvetica Light" charset="0"/>
              </a:rPr>
              <a:t>Most humans would </a:t>
            </a:r>
            <a:r>
              <a:rPr lang="en-US" b="1" dirty="0">
                <a:ea typeface="Helvetica Light" charset="0"/>
                <a:cs typeface="Helvetica Light" charset="0"/>
              </a:rPr>
              <a:t>typically</a:t>
            </a:r>
            <a:r>
              <a:rPr lang="en-US" dirty="0">
                <a:ea typeface="Helvetica Light" charset="0"/>
                <a:cs typeface="Helvetica Light" charset="0"/>
              </a:rPr>
              <a:t> be able to answer these questions when presented with the appropriate text documentation. For machines, that is not as obvious a problem to solve.</a:t>
            </a:r>
          </a:p>
          <a:p>
            <a:pPr marL="0" indent="0" algn="just">
              <a:lnSpc>
                <a:spcPct val="100000"/>
              </a:lnSpc>
              <a:buNone/>
            </a:pPr>
            <a:endParaRPr lang="en-US" sz="500" dirty="0">
              <a:ea typeface="Helvetica Light" charset="0"/>
              <a:cs typeface="Helvetica Light" charset="0"/>
            </a:endParaRPr>
          </a:p>
          <a:p>
            <a:pPr algn="just">
              <a:lnSpc>
                <a:spcPct val="100000"/>
              </a:lnSpc>
            </a:pPr>
            <a:r>
              <a:rPr lang="en-US" b="1" dirty="0">
                <a:ea typeface="Helvetica Light" charset="0"/>
                <a:cs typeface="Helvetica Light" charset="0"/>
              </a:rPr>
              <a:t>Challenges: </a:t>
            </a:r>
          </a:p>
          <a:p>
            <a:pPr lvl="1" algn="just">
              <a:lnSpc>
                <a:spcPct val="100000"/>
              </a:lnSpc>
              <a:buFont typeface="Wingdings" charset="2"/>
              <a:buChar char="§"/>
            </a:pPr>
            <a:r>
              <a:rPr lang="en-US" dirty="0">
                <a:ea typeface="Helvetica Light" charset="0"/>
                <a:cs typeface="Helvetica Light" charset="0"/>
              </a:rPr>
              <a:t>we don't always agree on the emotional content of a text</a:t>
            </a:r>
          </a:p>
          <a:p>
            <a:pPr lvl="1" algn="just">
              <a:lnSpc>
                <a:spcPct val="100000"/>
              </a:lnSpc>
              <a:buFont typeface="Wingdings" charset="2"/>
              <a:buChar char="§"/>
            </a:pPr>
            <a:r>
              <a:rPr lang="en-US" dirty="0">
                <a:ea typeface="Helvetica Light" charset="0"/>
                <a:cs typeface="Helvetica Light" charset="0"/>
              </a:rPr>
              <a:t>words may have different meaning/emotional value depending on the context (anti-antonyms)</a:t>
            </a:r>
          </a:p>
          <a:p>
            <a:pPr lvl="1" algn="just">
              <a:lnSpc>
                <a:spcPct val="100000"/>
              </a:lnSpc>
              <a:buFont typeface="Wingdings" charset="2"/>
              <a:buChar char="§"/>
            </a:pPr>
            <a:r>
              <a:rPr lang="en-US" dirty="0">
                <a:ea typeface="Helvetica Light" charset="0"/>
                <a:cs typeface="Helvetica Light" charset="0"/>
              </a:rPr>
              <a:t>qualifiers can drastically change a term's emotional value</a:t>
            </a:r>
          </a:p>
          <a:p>
            <a:pPr lvl="1" algn="just">
              <a:lnSpc>
                <a:spcPct val="100000"/>
              </a:lnSpc>
              <a:buFont typeface="Wingdings" charset="2"/>
              <a:buChar char="§"/>
            </a:pPr>
            <a:r>
              <a:rPr lang="en-US" dirty="0">
                <a:ea typeface="Helvetica Light" charset="0"/>
                <a:cs typeface="Helvetica Light" charset="0"/>
              </a:rPr>
              <a:t>topic changes</a:t>
            </a:r>
          </a:p>
          <a:p>
            <a:pPr lvl="1" algn="just">
              <a:lnSpc>
                <a:spcPct val="100000"/>
              </a:lnSpc>
              <a:buFont typeface="Wingdings" charset="2"/>
              <a:buChar char="§"/>
            </a:pPr>
            <a:r>
              <a:rPr lang="en-US" dirty="0">
                <a:ea typeface="Helvetica Light" charset="0"/>
                <a:cs typeface="Helvetica Light" charset="0"/>
              </a:rPr>
              <a:t>rhetorical devices </a:t>
            </a:r>
          </a:p>
        </p:txBody>
      </p:sp>
    </p:spTree>
    <p:extLst>
      <p:ext uri="{BB962C8B-B14F-4D97-AF65-F5344CB8AC3E}">
        <p14:creationId xmlns:p14="http://schemas.microsoft.com/office/powerpoint/2010/main" val="2798118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Related Tasks</a:t>
            </a:r>
          </a:p>
        </p:txBody>
      </p:sp>
      <p:sp>
        <p:nvSpPr>
          <p:cNvPr id="6" name="Content Placeholder 2"/>
          <p:cNvSpPr>
            <a:spLocks noGrp="1"/>
          </p:cNvSpPr>
          <p:nvPr>
            <p:ph idx="1"/>
          </p:nvPr>
        </p:nvSpPr>
        <p:spPr/>
        <p:txBody>
          <a:bodyPr>
            <a:noAutofit/>
          </a:bodyPr>
          <a:lstStyle/>
          <a:p>
            <a:pPr>
              <a:lnSpc>
                <a:spcPct val="100000"/>
              </a:lnSpc>
            </a:pPr>
            <a:r>
              <a:rPr lang="en-US" dirty="0">
                <a:ea typeface="Helvetica Light" charset="0"/>
                <a:cs typeface="Helvetica Light" charset="0"/>
              </a:rPr>
              <a:t>Sentiment analysis is a </a:t>
            </a:r>
            <a:r>
              <a:rPr lang="en-US" b="1" dirty="0">
                <a:ea typeface="Helvetica Light" charset="0"/>
                <a:cs typeface="Helvetica Light" charset="0"/>
              </a:rPr>
              <a:t>supervised learning</a:t>
            </a:r>
            <a:r>
              <a:rPr lang="en-US" dirty="0">
                <a:ea typeface="Helvetica Light" charset="0"/>
                <a:cs typeface="Helvetica Light" charset="0"/>
              </a:rPr>
              <a:t> problem, requiring dictionaries of emotional content to have been compiled ahead of time (internally or externally)</a:t>
            </a:r>
          </a:p>
          <a:p>
            <a:pPr marL="0" indent="0">
              <a:lnSpc>
                <a:spcPct val="100000"/>
              </a:lnSpc>
              <a:buNone/>
            </a:pPr>
            <a:endParaRPr lang="en-US" sz="500" b="1" dirty="0">
              <a:ea typeface="Helvetica Light" charset="0"/>
              <a:cs typeface="Helvetica Light" charset="0"/>
            </a:endParaRPr>
          </a:p>
          <a:p>
            <a:pPr marL="0" indent="0">
              <a:lnSpc>
                <a:spcPct val="100000"/>
              </a:lnSpc>
              <a:buNone/>
            </a:pPr>
            <a:r>
              <a:rPr lang="en-US" b="1" dirty="0">
                <a:ea typeface="Helvetica Light" charset="0"/>
                <a:cs typeface="Helvetica Light" charset="0"/>
              </a:rPr>
              <a:t>Related Tasks: </a:t>
            </a:r>
          </a:p>
          <a:p>
            <a:pPr lvl="1">
              <a:lnSpc>
                <a:spcPct val="100000"/>
              </a:lnSpc>
              <a:buFont typeface="Wingdings" charset="2"/>
              <a:buChar char="§"/>
            </a:pPr>
            <a:r>
              <a:rPr lang="en-US" dirty="0">
                <a:ea typeface="Helvetica Light" charset="0"/>
                <a:cs typeface="Helvetica Light" charset="0"/>
              </a:rPr>
              <a:t>discarding subjective information (information extraction)</a:t>
            </a:r>
          </a:p>
          <a:p>
            <a:pPr lvl="1">
              <a:lnSpc>
                <a:spcPct val="100000"/>
              </a:lnSpc>
              <a:buFont typeface="Wingdings" charset="2"/>
              <a:buChar char="§"/>
            </a:pPr>
            <a:r>
              <a:rPr lang="en-US" dirty="0">
                <a:ea typeface="Helvetica Light" charset="0"/>
                <a:cs typeface="Helvetica Light" charset="0"/>
              </a:rPr>
              <a:t>recognizing opinion-oriented questions (question answering)</a:t>
            </a:r>
          </a:p>
          <a:p>
            <a:pPr lvl="1">
              <a:lnSpc>
                <a:spcPct val="100000"/>
              </a:lnSpc>
              <a:buFont typeface="Wingdings" charset="2"/>
              <a:buChar char="§"/>
            </a:pPr>
            <a:r>
              <a:rPr lang="en-US" dirty="0">
                <a:ea typeface="Helvetica Light" charset="0"/>
                <a:cs typeface="Helvetica Light" charset="0"/>
              </a:rPr>
              <a:t>accounting for multiple viewpoints (summarization)</a:t>
            </a:r>
          </a:p>
          <a:p>
            <a:pPr lvl="1">
              <a:lnSpc>
                <a:spcPct val="100000"/>
              </a:lnSpc>
              <a:buFont typeface="Wingdings" charset="2"/>
              <a:buChar char="§"/>
            </a:pPr>
            <a:r>
              <a:rPr lang="en-US" dirty="0">
                <a:ea typeface="Helvetica Light" charset="0"/>
                <a:cs typeface="Helvetica Light" charset="0"/>
              </a:rPr>
              <a:t>identifying suitability of videos for kids, bias in news sources, and appropriate content for ad placement</a:t>
            </a:r>
          </a:p>
          <a:p>
            <a:pPr marL="0" indent="0">
              <a:lnSpc>
                <a:spcPct val="100000"/>
              </a:lnSpc>
              <a:buNone/>
            </a:pPr>
            <a:endParaRPr lang="en-US" sz="500" dirty="0">
              <a:ea typeface="Helvetica Light" charset="0"/>
              <a:cs typeface="Helvetica Light" charset="0"/>
            </a:endParaRPr>
          </a:p>
          <a:p>
            <a:pPr marL="0" indent="0">
              <a:lnSpc>
                <a:spcPct val="100000"/>
              </a:lnSpc>
              <a:buNone/>
            </a:pPr>
            <a:r>
              <a:rPr lang="en-US" dirty="0">
                <a:ea typeface="Helvetica Light" charset="0"/>
                <a:cs typeface="Helvetica Light" charset="0"/>
              </a:rPr>
              <a:t>Element of </a:t>
            </a:r>
            <a:r>
              <a:rPr lang="en-US" b="1" dirty="0">
                <a:ea typeface="Helvetica Light" charset="0"/>
                <a:cs typeface="Helvetica Light" charset="0"/>
              </a:rPr>
              <a:t>subjectivity</a:t>
            </a:r>
            <a:endParaRPr lang="en-US" b="1" dirty="0">
              <a:ea typeface="Charter Roman" charset="0"/>
              <a:cs typeface="Charter Roman" charset="0"/>
            </a:endParaRPr>
          </a:p>
        </p:txBody>
      </p:sp>
    </p:spTree>
    <p:extLst>
      <p:ext uri="{BB962C8B-B14F-4D97-AF65-F5344CB8AC3E}">
        <p14:creationId xmlns:p14="http://schemas.microsoft.com/office/powerpoint/2010/main" val="532729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p>
        </p:txBody>
      </p:sp>
      <p:sp>
        <p:nvSpPr>
          <p:cNvPr id="6" name="Content Placeholder 2"/>
          <p:cNvSpPr>
            <a:spLocks noGrp="1"/>
          </p:cNvSpPr>
          <p:nvPr>
            <p:ph idx="1"/>
          </p:nvPr>
        </p:nvSpPr>
        <p:spPr/>
        <p:txBody>
          <a:bodyPr>
            <a:noAutofit/>
          </a:bodyPr>
          <a:lstStyle/>
          <a:p>
            <a:pPr marL="0" indent="0" algn="just">
              <a:buNone/>
            </a:pPr>
            <a:r>
              <a:rPr lang="en-US" sz="2600" dirty="0">
                <a:ea typeface="Helvetica Light" charset="0"/>
                <a:cs typeface="Helvetica Light" charset="0"/>
              </a:rPr>
              <a:t>Three reviews (1-star, 3-star, 5-star) were found on </a:t>
            </a:r>
            <a:r>
              <a:rPr lang="en-US" sz="2600" dirty="0" err="1">
                <a:ea typeface="Helvetica Light" charset="0"/>
                <a:cs typeface="Helvetica Light" charset="0"/>
              </a:rPr>
              <a:t>Amazon.ca</a:t>
            </a:r>
            <a:r>
              <a:rPr lang="en-US" sz="2600" dirty="0">
                <a:ea typeface="Helvetica Light" charset="0"/>
                <a:cs typeface="Helvetica Light" charset="0"/>
              </a:rPr>
              <a:t>. Can you identify them? Can you identify the product?</a:t>
            </a:r>
          </a:p>
          <a:p>
            <a:pPr marL="972900" lvl="1" indent="-342900" algn="just">
              <a:buFont typeface="Wingdings" pitchFamily="2" charset="2"/>
              <a:buChar char="§"/>
            </a:pPr>
            <a:r>
              <a:rPr lang="en-US" sz="2200" dirty="0">
                <a:ea typeface="Helvetica Light" charset="0"/>
                <a:cs typeface="Helvetica Light" charset="0"/>
              </a:rPr>
              <a:t>“Love the jeans, price, fit, but even more, love the suppliers. Simple concerns were not only answered immediately, they went beyond any expectations I had! Will definitely be buying through this supplier, highly recommended!”</a:t>
            </a:r>
          </a:p>
          <a:p>
            <a:pPr marL="972900" lvl="1" indent="-342900" algn="just">
              <a:buFont typeface="Wingdings" pitchFamily="2" charset="2"/>
              <a:buChar char="§"/>
            </a:pPr>
            <a:r>
              <a:rPr lang="en-US" sz="2200" dirty="0">
                <a:ea typeface="Helvetica Light" charset="0"/>
                <a:cs typeface="Helvetica Light" charset="0"/>
              </a:rPr>
              <a:t>“DON'T BUY. Great series aside, this special addition is pathetic. They're basically mass-market paperbacks: small and uncomfortable to hold. The regular paperback versions are far superior for basically the same price.”</a:t>
            </a:r>
          </a:p>
          <a:p>
            <a:pPr marL="972900" lvl="1" indent="-342900" algn="just">
              <a:buFont typeface="Wingdings" pitchFamily="2" charset="2"/>
              <a:buChar char="§"/>
            </a:pPr>
            <a:r>
              <a:rPr lang="en-US" sz="2200" dirty="0">
                <a:ea typeface="Helvetica Light" charset="0"/>
                <a:cs typeface="Helvetica Light" charset="0"/>
              </a:rPr>
              <a:t>“Beginning the second use, the bowl keeps falling out 30 seconds after the mixing starts. A bit disappointed.”</a:t>
            </a:r>
          </a:p>
        </p:txBody>
      </p:sp>
    </p:spTree>
    <p:extLst>
      <p:ext uri="{BB962C8B-B14F-4D97-AF65-F5344CB8AC3E}">
        <p14:creationId xmlns:p14="http://schemas.microsoft.com/office/powerpoint/2010/main" val="1444117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588E1A7-B97E-4F4A-9FEE-0A48329D82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1250" y="1511300"/>
            <a:ext cx="9969500" cy="3835400"/>
          </a:xfrm>
          <a:prstGeom prst="rect">
            <a:avLst/>
          </a:prstGeom>
        </p:spPr>
      </p:pic>
      <p:sp>
        <p:nvSpPr>
          <p:cNvPr id="4" name="Rectangle 3">
            <a:extLst>
              <a:ext uri="{FF2B5EF4-FFF2-40B4-BE49-F238E27FC236}">
                <a16:creationId xmlns:a16="http://schemas.microsoft.com/office/drawing/2014/main" xmlns="" id="{58358CC2-8014-744D-B6FD-EEAEC187A22F}"/>
              </a:ext>
            </a:extLst>
          </p:cNvPr>
          <p:cNvSpPr/>
          <p:nvPr/>
        </p:nvSpPr>
        <p:spPr>
          <a:xfrm>
            <a:off x="4050632" y="0"/>
            <a:ext cx="8141368" cy="369332"/>
          </a:xfrm>
          <a:prstGeom prst="rect">
            <a:avLst/>
          </a:prstGeom>
        </p:spPr>
        <p:txBody>
          <a:bodyPr wrap="square">
            <a:spAutoFit/>
          </a:bodyPr>
          <a:lstStyle/>
          <a:p>
            <a:pPr algn="r"/>
            <a:r>
              <a:rPr lang="en-US" dirty="0">
                <a:latin typeface="Helvetica Light" charset="0"/>
                <a:ea typeface="Helvetica Light" charset="0"/>
                <a:cs typeface="Helvetica Light" charset="0"/>
              </a:rPr>
              <a:t>[</a:t>
            </a:r>
            <a:r>
              <a:rPr lang="en-US" dirty="0">
                <a:latin typeface="Helvetica Light" charset="0"/>
                <a:ea typeface="Helvetica Light" charset="0"/>
                <a:cs typeface="Helvetica Light" charset="0"/>
                <a:hlinkClick r:id="rId3"/>
              </a:rPr>
              <a:t>http://aiplaybook.a16z.com/docs/guides/nlp#user-content-apiexamples</a:t>
            </a:r>
            <a:r>
              <a:rPr lang="en-US" dirty="0">
                <a:latin typeface="Helvetica Light" charset="0"/>
                <a:ea typeface="Helvetica Light" charset="0"/>
                <a:cs typeface="Helvetica Light" charset="0"/>
              </a:rPr>
              <a:t>]</a:t>
            </a:r>
          </a:p>
        </p:txBody>
      </p:sp>
    </p:spTree>
    <p:extLst>
      <p:ext uri="{BB962C8B-B14F-4D97-AF65-F5344CB8AC3E}">
        <p14:creationId xmlns:p14="http://schemas.microsoft.com/office/powerpoint/2010/main" val="894445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588E1A7-B97E-4F4A-9FEE-0A48329D82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1250" y="1511300"/>
            <a:ext cx="9969500" cy="3835400"/>
          </a:xfrm>
          <a:prstGeom prst="rect">
            <a:avLst/>
          </a:prstGeom>
        </p:spPr>
      </p:pic>
      <p:sp>
        <p:nvSpPr>
          <p:cNvPr id="4" name="Rectangle 3">
            <a:extLst>
              <a:ext uri="{FF2B5EF4-FFF2-40B4-BE49-F238E27FC236}">
                <a16:creationId xmlns:a16="http://schemas.microsoft.com/office/drawing/2014/main" xmlns="" id="{58358CC2-8014-744D-B6FD-EEAEC187A22F}"/>
              </a:ext>
            </a:extLst>
          </p:cNvPr>
          <p:cNvSpPr/>
          <p:nvPr/>
        </p:nvSpPr>
        <p:spPr>
          <a:xfrm>
            <a:off x="4050632" y="0"/>
            <a:ext cx="8141368" cy="369332"/>
          </a:xfrm>
          <a:prstGeom prst="rect">
            <a:avLst/>
          </a:prstGeom>
        </p:spPr>
        <p:txBody>
          <a:bodyPr wrap="square">
            <a:spAutoFit/>
          </a:bodyPr>
          <a:lstStyle/>
          <a:p>
            <a:pPr algn="r"/>
            <a:r>
              <a:rPr lang="en-US" dirty="0">
                <a:latin typeface="Helvetica Light" charset="0"/>
                <a:ea typeface="Helvetica Light" charset="0"/>
                <a:cs typeface="Helvetica Light" charset="0"/>
              </a:rPr>
              <a:t>[</a:t>
            </a:r>
            <a:r>
              <a:rPr lang="en-US" dirty="0">
                <a:latin typeface="Helvetica Light" charset="0"/>
                <a:ea typeface="Helvetica Light" charset="0"/>
                <a:cs typeface="Helvetica Light" charset="0"/>
                <a:hlinkClick r:id="rId3"/>
              </a:rPr>
              <a:t>http://aiplaybook.a16z.com/docs/guides/nlp#user-content-apiexamples</a:t>
            </a:r>
            <a:r>
              <a:rPr lang="en-US" dirty="0">
                <a:latin typeface="Helvetica Light" charset="0"/>
                <a:ea typeface="Helvetica Light" charset="0"/>
                <a:cs typeface="Helvetica Light" charset="0"/>
              </a:rPr>
              <a:t>]</a:t>
            </a:r>
          </a:p>
        </p:txBody>
      </p:sp>
    </p:spTree>
    <p:extLst>
      <p:ext uri="{BB962C8B-B14F-4D97-AF65-F5344CB8AC3E}">
        <p14:creationId xmlns:p14="http://schemas.microsoft.com/office/powerpoint/2010/main" val="1759541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588E1A7-B97E-4F4A-9FEE-0A48329D82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1250" y="1729082"/>
            <a:ext cx="9969500" cy="3640475"/>
          </a:xfrm>
          <a:prstGeom prst="rect">
            <a:avLst/>
          </a:prstGeom>
        </p:spPr>
      </p:pic>
      <p:sp>
        <p:nvSpPr>
          <p:cNvPr id="4" name="Rectangle 3">
            <a:extLst>
              <a:ext uri="{FF2B5EF4-FFF2-40B4-BE49-F238E27FC236}">
                <a16:creationId xmlns:a16="http://schemas.microsoft.com/office/drawing/2014/main" xmlns="" id="{58358CC2-8014-744D-B6FD-EEAEC187A22F}"/>
              </a:ext>
            </a:extLst>
          </p:cNvPr>
          <p:cNvSpPr/>
          <p:nvPr/>
        </p:nvSpPr>
        <p:spPr>
          <a:xfrm>
            <a:off x="4050632" y="0"/>
            <a:ext cx="8141368" cy="369332"/>
          </a:xfrm>
          <a:prstGeom prst="rect">
            <a:avLst/>
          </a:prstGeom>
        </p:spPr>
        <p:txBody>
          <a:bodyPr wrap="square">
            <a:spAutoFit/>
          </a:bodyPr>
          <a:lstStyle/>
          <a:p>
            <a:pPr algn="r"/>
            <a:r>
              <a:rPr lang="en-US" dirty="0">
                <a:latin typeface="Helvetica Light" charset="0"/>
                <a:ea typeface="Helvetica Light" charset="0"/>
                <a:cs typeface="Helvetica Light" charset="0"/>
              </a:rPr>
              <a:t>[</a:t>
            </a:r>
            <a:r>
              <a:rPr lang="en-US" dirty="0">
                <a:latin typeface="Helvetica Light" charset="0"/>
                <a:ea typeface="Helvetica Light" charset="0"/>
                <a:cs typeface="Helvetica Light" charset="0"/>
                <a:hlinkClick r:id="rId3"/>
              </a:rPr>
              <a:t>http://aiplaybook.a16z.com/docs/guides/nlp#user-content-apiexamples</a:t>
            </a:r>
            <a:r>
              <a:rPr lang="en-US" dirty="0">
                <a:latin typeface="Helvetica Light" charset="0"/>
                <a:ea typeface="Helvetica Light" charset="0"/>
                <a:cs typeface="Helvetica Light" charset="0"/>
              </a:rPr>
              <a:t>]</a:t>
            </a:r>
          </a:p>
        </p:txBody>
      </p:sp>
    </p:spTree>
    <p:extLst>
      <p:ext uri="{BB962C8B-B14F-4D97-AF65-F5344CB8AC3E}">
        <p14:creationId xmlns:p14="http://schemas.microsoft.com/office/powerpoint/2010/main" val="3092160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SENTIMENT ANALYSIS</a:t>
            </a:r>
          </a:p>
        </p:txBody>
      </p:sp>
      <p:sp>
        <p:nvSpPr>
          <p:cNvPr id="6" name="Content Placeholder 2"/>
          <p:cNvSpPr>
            <a:spLocks noGrp="1"/>
          </p:cNvSpPr>
          <p:nvPr>
            <p:ph idx="1"/>
          </p:nvPr>
        </p:nvSpPr>
        <p:spPr/>
        <p:txBody>
          <a:bodyPr>
            <a:noAutofit/>
          </a:bodyPr>
          <a:lstStyle/>
          <a:p>
            <a:pPr marL="0" indent="0" algn="just">
              <a:lnSpc>
                <a:spcPct val="100000"/>
              </a:lnSpc>
              <a:buNone/>
            </a:pPr>
            <a:r>
              <a:rPr lang="en-US" dirty="0">
                <a:ea typeface="Helvetica Light" charset="0"/>
                <a:cs typeface="Helvetica Light" charset="0"/>
              </a:rPr>
              <a:t>In this course, we differentiate 2 types of sentiment analyses:</a:t>
            </a:r>
          </a:p>
          <a:p>
            <a:pPr lvl="1" algn="just">
              <a:lnSpc>
                <a:spcPct val="100000"/>
              </a:lnSpc>
              <a:buFont typeface="Wingdings" charset="2"/>
              <a:buChar char="§"/>
            </a:pPr>
            <a:r>
              <a:rPr lang="en-US" b="1" dirty="0">
                <a:ea typeface="Helvetica Light" charset="0"/>
                <a:cs typeface="Helvetica Light" charset="0"/>
              </a:rPr>
              <a:t>term-by-term</a:t>
            </a:r>
            <a:r>
              <a:rPr lang="en-US" dirty="0">
                <a:ea typeface="Helvetica Light" charset="0"/>
                <a:cs typeface="Helvetica Light" charset="0"/>
              </a:rPr>
              <a:t> (tbt) looks at the emotional content of tokens and tries to deduce a score for passages containing them</a:t>
            </a:r>
          </a:p>
          <a:p>
            <a:pPr lvl="1" algn="just">
              <a:lnSpc>
                <a:spcPct val="100000"/>
              </a:lnSpc>
              <a:buFont typeface="Wingdings" charset="2"/>
              <a:buChar char="§"/>
            </a:pPr>
            <a:r>
              <a:rPr lang="en-US" b="1" dirty="0">
                <a:ea typeface="Helvetica Light" charset="0"/>
                <a:cs typeface="Helvetica Light" charset="0"/>
              </a:rPr>
              <a:t>document-by-document </a:t>
            </a:r>
            <a:r>
              <a:rPr lang="en-US" dirty="0">
                <a:ea typeface="Helvetica Light" charset="0"/>
                <a:cs typeface="Helvetica Light" charset="0"/>
              </a:rPr>
              <a:t>(</a:t>
            </a:r>
            <a:r>
              <a:rPr lang="en-US" dirty="0" err="1">
                <a:ea typeface="Helvetica Light" charset="0"/>
                <a:cs typeface="Helvetica Light" charset="0"/>
              </a:rPr>
              <a:t>dbd</a:t>
            </a:r>
            <a:r>
              <a:rPr lang="en-US" dirty="0">
                <a:ea typeface="Helvetica Light" charset="0"/>
                <a:cs typeface="Helvetica Light" charset="0"/>
              </a:rPr>
              <a:t>)</a:t>
            </a:r>
            <a:r>
              <a:rPr lang="en-US" b="1" dirty="0">
                <a:ea typeface="Helvetica Light" charset="0"/>
                <a:cs typeface="Helvetica Light" charset="0"/>
              </a:rPr>
              <a:t> </a:t>
            </a:r>
            <a:r>
              <a:rPr lang="en-US" dirty="0">
                <a:ea typeface="Helvetica Light" charset="0"/>
                <a:cs typeface="Helvetica Light" charset="0"/>
              </a:rPr>
              <a:t>looks at scored passages and tries to find tokens which carry the emotional load or predict how a new passage would score on some emotional spectrum</a:t>
            </a:r>
          </a:p>
          <a:p>
            <a:pPr marL="0" indent="0" algn="just">
              <a:lnSpc>
                <a:spcPct val="100000"/>
              </a:lnSpc>
              <a:buNone/>
            </a:pPr>
            <a:endParaRPr lang="en-US" sz="500" dirty="0">
              <a:ea typeface="Helvetica Light" charset="0"/>
              <a:cs typeface="Helvetica Light" charset="0"/>
            </a:endParaRPr>
          </a:p>
          <a:p>
            <a:pPr marL="0" indent="0" algn="just">
              <a:lnSpc>
                <a:spcPct val="100000"/>
              </a:lnSpc>
              <a:buNone/>
            </a:pPr>
            <a:r>
              <a:rPr lang="en-US" dirty="0">
                <a:ea typeface="Helvetica Light" charset="0"/>
                <a:cs typeface="Helvetica Light" charset="0"/>
              </a:rPr>
              <a:t>TBT is not a complicated technical task: it only requires the ability to match a lexicon score to a term, and to add the scores.</a:t>
            </a:r>
          </a:p>
          <a:p>
            <a:pPr marL="0" indent="0" algn="just">
              <a:lnSpc>
                <a:spcPct val="100000"/>
              </a:lnSpc>
              <a:buNone/>
            </a:pPr>
            <a:endParaRPr lang="en-US" sz="500" dirty="0">
              <a:ea typeface="Helvetica Light" charset="0"/>
              <a:cs typeface="Helvetica Light" charset="0"/>
            </a:endParaRPr>
          </a:p>
          <a:p>
            <a:pPr marL="0" indent="0" algn="just">
              <a:lnSpc>
                <a:spcPct val="100000"/>
              </a:lnSpc>
              <a:buNone/>
            </a:pPr>
            <a:r>
              <a:rPr lang="en-US" dirty="0">
                <a:ea typeface="Helvetica Light" charset="0"/>
                <a:cs typeface="Helvetica Light" charset="0"/>
              </a:rPr>
              <a:t>DBD is basically a classification problem – it requires labeled text data, but the principle is exactly the same: predict “</a:t>
            </a:r>
            <a:r>
              <a:rPr lang="en-US" b="1" dirty="0">
                <a:ea typeface="Helvetica Light" charset="0"/>
                <a:cs typeface="Helvetica Light" charset="0"/>
              </a:rPr>
              <a:t>positive</a:t>
            </a:r>
            <a:r>
              <a:rPr lang="en-US" dirty="0">
                <a:ea typeface="Helvetica Light" charset="0"/>
                <a:cs typeface="Helvetica Light" charset="0"/>
              </a:rPr>
              <a:t>/</a:t>
            </a:r>
            <a:r>
              <a:rPr lang="en-US" b="1" dirty="0">
                <a:ea typeface="Helvetica Light" charset="0"/>
                <a:cs typeface="Helvetica Light" charset="0"/>
              </a:rPr>
              <a:t>negative</a:t>
            </a:r>
            <a:r>
              <a:rPr lang="en-US" dirty="0">
                <a:ea typeface="Helvetica Light" charset="0"/>
                <a:cs typeface="Helvetica Light" charset="0"/>
              </a:rPr>
              <a:t>” labels.</a:t>
            </a:r>
          </a:p>
        </p:txBody>
      </p:sp>
    </p:spTree>
    <p:extLst>
      <p:ext uri="{BB962C8B-B14F-4D97-AF65-F5344CB8AC3E}">
        <p14:creationId xmlns:p14="http://schemas.microsoft.com/office/powerpoint/2010/main" val="2457014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Sentiment Lexicons</a:t>
            </a:r>
          </a:p>
        </p:txBody>
      </p:sp>
      <p:sp>
        <p:nvSpPr>
          <p:cNvPr id="6" name="Content Placeholder 2"/>
          <p:cNvSpPr>
            <a:spLocks noGrp="1"/>
          </p:cNvSpPr>
          <p:nvPr>
            <p:ph idx="1"/>
          </p:nvPr>
        </p:nvSpPr>
        <p:spPr/>
        <p:txBody>
          <a:bodyPr>
            <a:noAutofit/>
          </a:bodyPr>
          <a:lstStyle/>
          <a:p>
            <a:pPr marL="0" indent="0" algn="just">
              <a:lnSpc>
                <a:spcPct val="100000"/>
              </a:lnSpc>
              <a:buNone/>
            </a:pPr>
            <a:r>
              <a:rPr lang="en-CA" dirty="0">
                <a:ea typeface="Helvetica Light" charset="0"/>
                <a:cs typeface="Helvetica Light" charset="0"/>
              </a:rPr>
              <a:t>TBT sentiment analysis relies heavily on </a:t>
            </a:r>
            <a:r>
              <a:rPr lang="en-CA" b="1" dirty="0">
                <a:ea typeface="Helvetica Light" charset="0"/>
                <a:cs typeface="Helvetica Light" charset="0"/>
              </a:rPr>
              <a:t>lexicons</a:t>
            </a:r>
            <a:r>
              <a:rPr lang="en-CA" dirty="0">
                <a:ea typeface="Helvetica Light" charset="0"/>
                <a:cs typeface="Helvetica Light" charset="0"/>
              </a:rPr>
              <a:t> </a:t>
            </a:r>
            <a:r>
              <a:rPr lang="mr-IN" dirty="0">
                <a:ea typeface="Helvetica Light" charset="0"/>
                <a:cs typeface="Helvetica Light" charset="0"/>
              </a:rPr>
              <a:t>–</a:t>
            </a:r>
            <a:r>
              <a:rPr lang="en-CA" dirty="0">
                <a:ea typeface="Helvetica Light" charset="0"/>
                <a:cs typeface="Helvetica Light" charset="0"/>
              </a:rPr>
              <a:t> list of terms which have been ranked on some emotional scale</a:t>
            </a:r>
          </a:p>
          <a:p>
            <a:pPr lvl="1" algn="just">
              <a:lnSpc>
                <a:spcPct val="100000"/>
              </a:lnSpc>
              <a:buFont typeface="Wingdings" charset="2"/>
              <a:buChar char="§"/>
            </a:pPr>
            <a:r>
              <a:rPr lang="en-CA" dirty="0">
                <a:ea typeface="Helvetica Light" charset="0"/>
                <a:cs typeface="Helvetica Light" charset="0"/>
              </a:rPr>
              <a:t>AFINN: words on a scale from -5 (negative) to 5 (positive)</a:t>
            </a:r>
          </a:p>
          <a:p>
            <a:pPr lvl="1" algn="just">
              <a:lnSpc>
                <a:spcPct val="100000"/>
              </a:lnSpc>
              <a:buFont typeface="Wingdings" charset="2"/>
              <a:buChar char="§"/>
            </a:pPr>
            <a:r>
              <a:rPr lang="en-CA" dirty="0">
                <a:ea typeface="Helvetica Light" charset="0"/>
                <a:cs typeface="Helvetica Light" charset="0"/>
              </a:rPr>
              <a:t>BING: binary negative/positive</a:t>
            </a:r>
          </a:p>
          <a:p>
            <a:pPr lvl="1" algn="just">
              <a:lnSpc>
                <a:spcPct val="100000"/>
              </a:lnSpc>
              <a:buFont typeface="Wingdings" charset="2"/>
              <a:buChar char="§"/>
            </a:pPr>
            <a:r>
              <a:rPr lang="en-CA" dirty="0">
                <a:ea typeface="Helvetica Light" charset="0"/>
                <a:cs typeface="Helvetica Light" charset="0"/>
              </a:rPr>
              <a:t>NRC: words are assigned category(</a:t>
            </a:r>
            <a:r>
              <a:rPr lang="en-CA" dirty="0" err="1">
                <a:ea typeface="Helvetica Light" charset="0"/>
                <a:cs typeface="Helvetica Light" charset="0"/>
              </a:rPr>
              <a:t>ies</a:t>
            </a:r>
            <a:r>
              <a:rPr lang="en-CA" dirty="0">
                <a:ea typeface="Helvetica Light" charset="0"/>
                <a:cs typeface="Helvetica Light" charset="0"/>
              </a:rPr>
              <a:t>) of sentiments</a:t>
            </a:r>
          </a:p>
          <a:p>
            <a:pPr lvl="1" algn="just">
              <a:lnSpc>
                <a:spcPct val="100000"/>
              </a:lnSpc>
              <a:buFont typeface="Wingdings" charset="2"/>
              <a:buChar char="§"/>
            </a:pPr>
            <a:r>
              <a:rPr lang="en-CA" dirty="0">
                <a:ea typeface="Helvetica Light" charset="0"/>
                <a:cs typeface="Helvetica Light" charset="0"/>
              </a:rPr>
              <a:t>LOUGHRAN: categorical bins</a:t>
            </a:r>
          </a:p>
          <a:p>
            <a:pPr lvl="1" algn="just">
              <a:lnSpc>
                <a:spcPct val="100000"/>
              </a:lnSpc>
              <a:buFont typeface="Wingdings" charset="2"/>
              <a:buChar char="§"/>
            </a:pPr>
            <a:endParaRPr lang="en-CA" sz="500" dirty="0">
              <a:ea typeface="Helvetica Light" charset="0"/>
              <a:cs typeface="Helvetica Light" charset="0"/>
            </a:endParaRPr>
          </a:p>
          <a:p>
            <a:pPr marL="0" indent="0" algn="just">
              <a:lnSpc>
                <a:spcPct val="100000"/>
              </a:lnSpc>
              <a:buNone/>
            </a:pPr>
            <a:r>
              <a:rPr lang="en-CA" dirty="0">
                <a:ea typeface="Helvetica Light" charset="0"/>
                <a:cs typeface="Helvetica Light" charset="0"/>
              </a:rPr>
              <a:t>Each of these lexicons contains a majority of </a:t>
            </a:r>
            <a:r>
              <a:rPr lang="en-CA" b="1" dirty="0">
                <a:ea typeface="Helvetica Light" charset="0"/>
                <a:cs typeface="Helvetica Light" charset="0"/>
              </a:rPr>
              <a:t>negative</a:t>
            </a:r>
            <a:r>
              <a:rPr lang="en-CA" dirty="0">
                <a:ea typeface="Helvetica Light" charset="0"/>
                <a:cs typeface="Helvetica Light" charset="0"/>
              </a:rPr>
              <a:t> terms.</a:t>
            </a:r>
          </a:p>
          <a:p>
            <a:pPr marL="0" indent="0" algn="just">
              <a:lnSpc>
                <a:spcPct val="100000"/>
              </a:lnSpc>
              <a:buNone/>
            </a:pPr>
            <a:endParaRPr lang="en-CA" sz="500" dirty="0">
              <a:ea typeface="Helvetica Light" charset="0"/>
              <a:cs typeface="Helvetica Light" charset="0"/>
            </a:endParaRPr>
          </a:p>
          <a:p>
            <a:pPr algn="just">
              <a:lnSpc>
                <a:spcPct val="100000"/>
              </a:lnSpc>
            </a:pPr>
            <a:r>
              <a:rPr lang="en-CA" dirty="0">
                <a:ea typeface="Helvetica Light" charset="0"/>
                <a:cs typeface="Helvetica Light" charset="0"/>
              </a:rPr>
              <a:t>The best choice of lexicon is dictated by </a:t>
            </a:r>
            <a:r>
              <a:rPr lang="en-CA" b="1" dirty="0">
                <a:ea typeface="Helvetica Light" charset="0"/>
                <a:cs typeface="Helvetica Light" charset="0"/>
              </a:rPr>
              <a:t>context</a:t>
            </a:r>
            <a:r>
              <a:rPr lang="en-CA" dirty="0">
                <a:ea typeface="Helvetica Light" charset="0"/>
                <a:cs typeface="Helvetica Light" charset="0"/>
              </a:rPr>
              <a:t>.</a:t>
            </a:r>
            <a:endParaRPr lang="en-CA" sz="1000" dirty="0">
              <a:ea typeface="Helvetica Light" charset="0"/>
              <a:cs typeface="Helvetica Light" charset="0"/>
            </a:endParaRPr>
          </a:p>
        </p:txBody>
      </p:sp>
    </p:spTree>
    <p:extLst>
      <p:ext uri="{BB962C8B-B14F-4D97-AF65-F5344CB8AC3E}">
        <p14:creationId xmlns:p14="http://schemas.microsoft.com/office/powerpoint/2010/main" val="1094906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@BOTUS and T&amp;D</a:t>
            </a:r>
          </a:p>
        </p:txBody>
      </p:sp>
      <p:sp>
        <p:nvSpPr>
          <p:cNvPr id="3" name="Content Placeholder 2"/>
          <p:cNvSpPr>
            <a:spLocks noGrp="1"/>
          </p:cNvSpPr>
          <p:nvPr>
            <p:ph idx="1"/>
          </p:nvPr>
        </p:nvSpPr>
        <p:spPr/>
        <p:txBody>
          <a:bodyPr/>
          <a:lstStyle/>
          <a:p>
            <a:pPr marL="0" indent="0" algn="just">
              <a:lnSpc>
                <a:spcPct val="100000"/>
              </a:lnSpc>
              <a:buNone/>
            </a:pPr>
            <a:r>
              <a:rPr lang="en-CA" dirty="0"/>
              <a:t>Some evidence pointed to the 45</a:t>
            </a:r>
            <a:r>
              <a:rPr lang="en-CA" baseline="30000" dirty="0"/>
              <a:t>th</a:t>
            </a:r>
            <a:r>
              <a:rPr lang="en-CA" dirty="0"/>
              <a:t> POTUS’ tweets affecting the stock market.</a:t>
            </a:r>
          </a:p>
          <a:p>
            <a:pPr marL="0" indent="0" algn="just">
              <a:lnSpc>
                <a:spcPct val="100000"/>
              </a:lnSpc>
              <a:buNone/>
            </a:pPr>
            <a:endParaRPr lang="en-CA" sz="1000" dirty="0"/>
          </a:p>
          <a:p>
            <a:pPr marL="0" indent="0" algn="just">
              <a:lnSpc>
                <a:spcPct val="100000"/>
              </a:lnSpc>
              <a:buNone/>
            </a:pPr>
            <a:r>
              <a:rPr lang="en-CA" dirty="0"/>
              <a:t>Can sentiment analysis and A.I. be used to take real-time (fast) advantage of his unpredictable tweeting nature?</a:t>
            </a:r>
          </a:p>
          <a:p>
            <a:pPr marL="0" indent="0" algn="just">
              <a:lnSpc>
                <a:spcPct val="100000"/>
              </a:lnSpc>
              <a:buNone/>
            </a:pPr>
            <a:endParaRPr lang="en-CA" sz="1000" dirty="0"/>
          </a:p>
          <a:p>
            <a:pPr marL="0" indent="0" algn="just">
              <a:lnSpc>
                <a:spcPct val="100000"/>
              </a:lnSpc>
              <a:buNone/>
            </a:pPr>
            <a:r>
              <a:rPr lang="en-CA" dirty="0"/>
              <a:t>Enter NPR’s </a:t>
            </a:r>
            <a:r>
              <a:rPr lang="en-CA" i="1" dirty="0"/>
              <a:t>Planet Money’s </a:t>
            </a:r>
            <a:r>
              <a:rPr lang="en-CA" b="1" dirty="0"/>
              <a:t>@BOTUS </a:t>
            </a:r>
            <a:r>
              <a:rPr lang="en-CA" dirty="0"/>
              <a:t>and T3’s </a:t>
            </a:r>
            <a:r>
              <a:rPr lang="en-CA" b="1" dirty="0" err="1"/>
              <a:t>Trump&amp;Dump</a:t>
            </a:r>
            <a:r>
              <a:rPr lang="en-CA" dirty="0"/>
              <a:t>.</a:t>
            </a:r>
          </a:p>
        </p:txBody>
      </p:sp>
    </p:spTree>
    <p:extLst>
      <p:ext uri="{BB962C8B-B14F-4D97-AF65-F5344CB8AC3E}">
        <p14:creationId xmlns:p14="http://schemas.microsoft.com/office/powerpoint/2010/main" val="3408315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Sentiment Lexicons</a:t>
            </a:r>
          </a:p>
        </p:txBody>
      </p:sp>
      <p:sp>
        <p:nvSpPr>
          <p:cNvPr id="6" name="Content Placeholder 2"/>
          <p:cNvSpPr>
            <a:spLocks noGrp="1"/>
          </p:cNvSpPr>
          <p:nvPr>
            <p:ph idx="1"/>
          </p:nvPr>
        </p:nvSpPr>
        <p:spPr>
          <a:xfrm>
            <a:off x="781048" y="1882776"/>
            <a:ext cx="4962099" cy="2159521"/>
          </a:xfrm>
        </p:spPr>
        <p:txBody>
          <a:bodyPr>
            <a:noAutofit/>
          </a:bodyPr>
          <a:lstStyle/>
          <a:p>
            <a:pPr marL="0" indent="0">
              <a:buNone/>
            </a:pPr>
            <a:r>
              <a:rPr lang="en-CA" b="1" dirty="0">
                <a:ea typeface="Helvetica Light" charset="0"/>
                <a:cs typeface="Helvetica Light" charset="0"/>
              </a:rPr>
              <a:t>“abandon”</a:t>
            </a:r>
          </a:p>
          <a:p>
            <a:pPr marL="0" indent="0">
              <a:buNone/>
            </a:pPr>
            <a:r>
              <a:rPr lang="en-CA" dirty="0">
                <a:ea typeface="Helvetica Light" charset="0"/>
                <a:cs typeface="Helvetica Light" charset="0"/>
              </a:rPr>
              <a:t>AFINN: -2</a:t>
            </a:r>
            <a:br>
              <a:rPr lang="en-CA" dirty="0">
                <a:ea typeface="Helvetica Light" charset="0"/>
                <a:cs typeface="Helvetica Light" charset="0"/>
              </a:rPr>
            </a:br>
            <a:r>
              <a:rPr lang="en-CA" dirty="0">
                <a:ea typeface="Helvetica Light" charset="0"/>
                <a:cs typeface="Helvetica Light" charset="0"/>
              </a:rPr>
              <a:t>BING: NA</a:t>
            </a:r>
            <a:br>
              <a:rPr lang="en-CA" dirty="0">
                <a:ea typeface="Helvetica Light" charset="0"/>
                <a:cs typeface="Helvetica Light" charset="0"/>
              </a:rPr>
            </a:br>
            <a:r>
              <a:rPr lang="en-CA" dirty="0">
                <a:ea typeface="Helvetica Light" charset="0"/>
                <a:cs typeface="Helvetica Light" charset="0"/>
              </a:rPr>
              <a:t>NRC: fear, negative, sadness</a:t>
            </a:r>
            <a:br>
              <a:rPr lang="en-CA" dirty="0">
                <a:ea typeface="Helvetica Light" charset="0"/>
                <a:cs typeface="Helvetica Light" charset="0"/>
              </a:rPr>
            </a:br>
            <a:r>
              <a:rPr lang="en-CA" dirty="0">
                <a:ea typeface="Helvetica Light" charset="0"/>
                <a:cs typeface="Helvetica Light" charset="0"/>
              </a:rPr>
              <a:t>LOUGHRAN: negative</a:t>
            </a:r>
            <a:endParaRPr lang="en-US" dirty="0">
              <a:ea typeface="Helvetica Light" charset="0"/>
              <a:cs typeface="Helvetica Light" charset="0"/>
            </a:endParaRPr>
          </a:p>
          <a:p>
            <a:pPr marL="0" indent="0" algn="just">
              <a:buNone/>
            </a:pPr>
            <a:endParaRPr lang="en-US" sz="1000" dirty="0">
              <a:ea typeface="Charter Roman" charset="0"/>
              <a:cs typeface="Charter Roman" charset="0"/>
            </a:endParaRPr>
          </a:p>
        </p:txBody>
      </p:sp>
      <p:sp>
        <p:nvSpPr>
          <p:cNvPr id="5" name="Content Placeholder 2"/>
          <p:cNvSpPr txBox="1">
            <a:spLocks/>
          </p:cNvSpPr>
          <p:nvPr/>
        </p:nvSpPr>
        <p:spPr>
          <a:xfrm>
            <a:off x="781047" y="4146829"/>
            <a:ext cx="4962099" cy="215952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CA" b="1" dirty="0">
                <a:solidFill>
                  <a:schemeClr val="tx2"/>
                </a:solidFill>
                <a:latin typeface="Dagny OT" panose="020B0504020201020104" pitchFamily="34" charset="77"/>
                <a:ea typeface="Helvetica Light" charset="0"/>
                <a:cs typeface="Helvetica Light" charset="0"/>
              </a:rPr>
              <a:t>“not”</a:t>
            </a:r>
          </a:p>
          <a:p>
            <a:pPr marL="0" indent="0">
              <a:buFont typeface="Arial" panose="020B0604020202020204" pitchFamily="34" charset="0"/>
              <a:buNone/>
            </a:pPr>
            <a:r>
              <a:rPr lang="en-CA" dirty="0">
                <a:solidFill>
                  <a:schemeClr val="tx2"/>
                </a:solidFill>
                <a:latin typeface="Dagny OT" panose="020B0504020201020104" pitchFamily="34" charset="77"/>
                <a:ea typeface="Helvetica Light" charset="0"/>
                <a:cs typeface="Helvetica Light" charset="0"/>
              </a:rPr>
              <a:t>AFINN: NA</a:t>
            </a:r>
            <a:br>
              <a:rPr lang="en-CA" dirty="0">
                <a:solidFill>
                  <a:schemeClr val="tx2"/>
                </a:solidFill>
                <a:latin typeface="Dagny OT" panose="020B0504020201020104" pitchFamily="34" charset="77"/>
                <a:ea typeface="Helvetica Light" charset="0"/>
                <a:cs typeface="Helvetica Light" charset="0"/>
              </a:rPr>
            </a:br>
            <a:r>
              <a:rPr lang="en-CA" dirty="0">
                <a:solidFill>
                  <a:schemeClr val="tx2"/>
                </a:solidFill>
                <a:latin typeface="Dagny OT" panose="020B0504020201020104" pitchFamily="34" charset="77"/>
                <a:ea typeface="Helvetica Light" charset="0"/>
                <a:cs typeface="Helvetica Light" charset="0"/>
              </a:rPr>
              <a:t>BING: NA</a:t>
            </a:r>
            <a:br>
              <a:rPr lang="en-CA" dirty="0">
                <a:solidFill>
                  <a:schemeClr val="tx2"/>
                </a:solidFill>
                <a:latin typeface="Dagny OT" panose="020B0504020201020104" pitchFamily="34" charset="77"/>
                <a:ea typeface="Helvetica Light" charset="0"/>
                <a:cs typeface="Helvetica Light" charset="0"/>
              </a:rPr>
            </a:br>
            <a:r>
              <a:rPr lang="en-CA" dirty="0">
                <a:solidFill>
                  <a:schemeClr val="tx2"/>
                </a:solidFill>
                <a:latin typeface="Dagny OT" panose="020B0504020201020104" pitchFamily="34" charset="77"/>
                <a:ea typeface="Helvetica Light" charset="0"/>
                <a:cs typeface="Helvetica Light" charset="0"/>
              </a:rPr>
              <a:t>NRC: NA</a:t>
            </a:r>
            <a:br>
              <a:rPr lang="en-CA" dirty="0">
                <a:solidFill>
                  <a:schemeClr val="tx2"/>
                </a:solidFill>
                <a:latin typeface="Dagny OT" panose="020B0504020201020104" pitchFamily="34" charset="77"/>
                <a:ea typeface="Helvetica Light" charset="0"/>
                <a:cs typeface="Helvetica Light" charset="0"/>
              </a:rPr>
            </a:br>
            <a:r>
              <a:rPr lang="en-CA" dirty="0">
                <a:solidFill>
                  <a:schemeClr val="tx2"/>
                </a:solidFill>
                <a:latin typeface="Dagny OT" panose="020B0504020201020104" pitchFamily="34" charset="77"/>
                <a:ea typeface="Helvetica Light" charset="0"/>
                <a:cs typeface="Helvetica Light" charset="0"/>
              </a:rPr>
              <a:t>LOUGHRAN: NA</a:t>
            </a:r>
            <a:endParaRPr lang="en-US" dirty="0">
              <a:solidFill>
                <a:schemeClr val="tx2"/>
              </a:solidFill>
              <a:latin typeface="Dagny OT" panose="020B0504020201020104" pitchFamily="34" charset="77"/>
              <a:ea typeface="Helvetica Light" charset="0"/>
              <a:cs typeface="Helvetica Light" charset="0"/>
            </a:endParaRPr>
          </a:p>
          <a:p>
            <a:pPr marL="0" indent="0" algn="just">
              <a:buFont typeface="Arial" panose="020B0604020202020204" pitchFamily="34" charset="0"/>
              <a:buNone/>
            </a:pPr>
            <a:endParaRPr lang="en-US" sz="1000" dirty="0">
              <a:solidFill>
                <a:schemeClr val="tx2"/>
              </a:solidFill>
              <a:latin typeface="Dagny OT" panose="020B0504020201020104" pitchFamily="34" charset="77"/>
              <a:ea typeface="Charter Roman" charset="0"/>
              <a:cs typeface="Charter Roman" charset="0"/>
            </a:endParaRPr>
          </a:p>
        </p:txBody>
      </p:sp>
      <p:sp>
        <p:nvSpPr>
          <p:cNvPr id="8" name="Content Placeholder 2"/>
          <p:cNvSpPr txBox="1">
            <a:spLocks/>
          </p:cNvSpPr>
          <p:nvPr/>
        </p:nvSpPr>
        <p:spPr>
          <a:xfrm>
            <a:off x="6334548" y="4146829"/>
            <a:ext cx="4962099" cy="215952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CA" b="1" dirty="0">
                <a:solidFill>
                  <a:schemeClr val="tx2"/>
                </a:solidFill>
                <a:latin typeface="Dagny OT" panose="020B0504020201020104" pitchFamily="34" charset="77"/>
                <a:ea typeface="Helvetica Light" charset="0"/>
                <a:cs typeface="Helvetica Light" charset="0"/>
              </a:rPr>
              <a:t>“egregious”</a:t>
            </a:r>
          </a:p>
          <a:p>
            <a:pPr marL="0" indent="0">
              <a:buFont typeface="Arial" panose="020B0604020202020204" pitchFamily="34" charset="0"/>
              <a:buNone/>
            </a:pPr>
            <a:r>
              <a:rPr lang="en-CA" dirty="0">
                <a:solidFill>
                  <a:schemeClr val="tx2"/>
                </a:solidFill>
                <a:latin typeface="Dagny OT" panose="020B0504020201020104" pitchFamily="34" charset="77"/>
                <a:ea typeface="Helvetica Light" charset="0"/>
                <a:cs typeface="Helvetica Light" charset="0"/>
              </a:rPr>
              <a:t>AFINN: ?</a:t>
            </a:r>
            <a:br>
              <a:rPr lang="en-CA" dirty="0">
                <a:solidFill>
                  <a:schemeClr val="tx2"/>
                </a:solidFill>
                <a:latin typeface="Dagny OT" panose="020B0504020201020104" pitchFamily="34" charset="77"/>
                <a:ea typeface="Helvetica Light" charset="0"/>
                <a:cs typeface="Helvetica Light" charset="0"/>
              </a:rPr>
            </a:br>
            <a:r>
              <a:rPr lang="en-CA" dirty="0">
                <a:solidFill>
                  <a:schemeClr val="tx2"/>
                </a:solidFill>
                <a:latin typeface="Dagny OT" panose="020B0504020201020104" pitchFamily="34" charset="77"/>
                <a:ea typeface="Helvetica Light" charset="0"/>
                <a:cs typeface="Helvetica Light" charset="0"/>
              </a:rPr>
              <a:t>BING: ?</a:t>
            </a:r>
            <a:br>
              <a:rPr lang="en-CA" dirty="0">
                <a:solidFill>
                  <a:schemeClr val="tx2"/>
                </a:solidFill>
                <a:latin typeface="Dagny OT" panose="020B0504020201020104" pitchFamily="34" charset="77"/>
                <a:ea typeface="Helvetica Light" charset="0"/>
                <a:cs typeface="Helvetica Light" charset="0"/>
              </a:rPr>
            </a:br>
            <a:r>
              <a:rPr lang="en-CA" dirty="0">
                <a:solidFill>
                  <a:schemeClr val="tx2"/>
                </a:solidFill>
                <a:latin typeface="Dagny OT" panose="020B0504020201020104" pitchFamily="34" charset="77"/>
                <a:ea typeface="Helvetica Light" charset="0"/>
                <a:cs typeface="Helvetica Light" charset="0"/>
              </a:rPr>
              <a:t>NRC: ?</a:t>
            </a:r>
            <a:br>
              <a:rPr lang="en-CA" dirty="0">
                <a:solidFill>
                  <a:schemeClr val="tx2"/>
                </a:solidFill>
                <a:latin typeface="Dagny OT" panose="020B0504020201020104" pitchFamily="34" charset="77"/>
                <a:ea typeface="Helvetica Light" charset="0"/>
                <a:cs typeface="Helvetica Light" charset="0"/>
              </a:rPr>
            </a:br>
            <a:r>
              <a:rPr lang="en-CA" dirty="0">
                <a:solidFill>
                  <a:schemeClr val="tx2"/>
                </a:solidFill>
                <a:latin typeface="Dagny OT" panose="020B0504020201020104" pitchFamily="34" charset="77"/>
                <a:ea typeface="Helvetica Light" charset="0"/>
                <a:cs typeface="Helvetica Light" charset="0"/>
              </a:rPr>
              <a:t>LOUGHRAN: ?</a:t>
            </a:r>
            <a:endParaRPr lang="en-US" dirty="0">
              <a:solidFill>
                <a:schemeClr val="tx2"/>
              </a:solidFill>
              <a:latin typeface="Dagny OT" panose="020B0504020201020104" pitchFamily="34" charset="77"/>
              <a:ea typeface="Helvetica Light" charset="0"/>
              <a:cs typeface="Helvetica Light" charset="0"/>
            </a:endParaRPr>
          </a:p>
          <a:p>
            <a:pPr marL="0" indent="0" algn="just">
              <a:buFont typeface="Arial" panose="020B0604020202020204" pitchFamily="34" charset="0"/>
              <a:buNone/>
            </a:pPr>
            <a:endParaRPr lang="en-US" sz="1000" dirty="0">
              <a:solidFill>
                <a:schemeClr val="tx2"/>
              </a:solidFill>
              <a:latin typeface="Dagny OT" panose="020B0504020201020104" pitchFamily="34" charset="77"/>
              <a:ea typeface="Charter Roman" charset="0"/>
              <a:cs typeface="Charter Roman" charset="0"/>
            </a:endParaRPr>
          </a:p>
        </p:txBody>
      </p:sp>
      <p:sp>
        <p:nvSpPr>
          <p:cNvPr id="9" name="Content Placeholder 2"/>
          <p:cNvSpPr txBox="1">
            <a:spLocks/>
          </p:cNvSpPr>
          <p:nvPr/>
        </p:nvSpPr>
        <p:spPr>
          <a:xfrm>
            <a:off x="6334548" y="1882775"/>
            <a:ext cx="5249840" cy="215952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CA" b="1" dirty="0">
                <a:solidFill>
                  <a:schemeClr val="tx2"/>
                </a:solidFill>
                <a:latin typeface="Dagny OT" panose="020B0504020201020104" pitchFamily="34" charset="77"/>
                <a:ea typeface="Helvetica Light" charset="0"/>
                <a:cs typeface="Helvetica Light" charset="0"/>
              </a:rPr>
              <a:t>“bad”</a:t>
            </a:r>
          </a:p>
          <a:p>
            <a:pPr marL="0" indent="0">
              <a:buFont typeface="Arial" panose="020B0604020202020204" pitchFamily="34" charset="0"/>
              <a:buNone/>
            </a:pPr>
            <a:r>
              <a:rPr lang="en-CA" dirty="0">
                <a:solidFill>
                  <a:schemeClr val="tx2"/>
                </a:solidFill>
                <a:latin typeface="Dagny OT" panose="020B0504020201020104" pitchFamily="34" charset="77"/>
                <a:ea typeface="Helvetica Light" charset="0"/>
                <a:cs typeface="Helvetica Light" charset="0"/>
              </a:rPr>
              <a:t>AFINN: -3</a:t>
            </a:r>
            <a:br>
              <a:rPr lang="en-CA" dirty="0">
                <a:solidFill>
                  <a:schemeClr val="tx2"/>
                </a:solidFill>
                <a:latin typeface="Dagny OT" panose="020B0504020201020104" pitchFamily="34" charset="77"/>
                <a:ea typeface="Helvetica Light" charset="0"/>
                <a:cs typeface="Helvetica Light" charset="0"/>
              </a:rPr>
            </a:br>
            <a:r>
              <a:rPr lang="en-CA" dirty="0">
                <a:solidFill>
                  <a:schemeClr val="tx2"/>
                </a:solidFill>
                <a:latin typeface="Dagny OT" panose="020B0504020201020104" pitchFamily="34" charset="77"/>
                <a:ea typeface="Helvetica Light" charset="0"/>
                <a:cs typeface="Helvetica Light" charset="0"/>
              </a:rPr>
              <a:t>BING: negative</a:t>
            </a:r>
            <a:br>
              <a:rPr lang="en-CA" dirty="0">
                <a:solidFill>
                  <a:schemeClr val="tx2"/>
                </a:solidFill>
                <a:latin typeface="Dagny OT" panose="020B0504020201020104" pitchFamily="34" charset="77"/>
                <a:ea typeface="Helvetica Light" charset="0"/>
                <a:cs typeface="Helvetica Light" charset="0"/>
              </a:rPr>
            </a:br>
            <a:r>
              <a:rPr lang="en-CA" dirty="0">
                <a:solidFill>
                  <a:schemeClr val="tx2"/>
                </a:solidFill>
                <a:latin typeface="Dagny OT" panose="020B0504020201020104" pitchFamily="34" charset="77"/>
                <a:ea typeface="Helvetica Light" charset="0"/>
                <a:cs typeface="Helvetica Light" charset="0"/>
              </a:rPr>
              <a:t>NRC: anger, disgust, fear, etc. LOUGHRAN: negative</a:t>
            </a:r>
            <a:endParaRPr lang="en-US" dirty="0">
              <a:solidFill>
                <a:schemeClr val="tx2"/>
              </a:solidFill>
              <a:latin typeface="Dagny OT" panose="020B0504020201020104" pitchFamily="34" charset="77"/>
              <a:ea typeface="Helvetica Light" charset="0"/>
              <a:cs typeface="Helvetica Light" charset="0"/>
            </a:endParaRPr>
          </a:p>
          <a:p>
            <a:pPr marL="0" indent="0" algn="just">
              <a:buFont typeface="Arial" panose="020B0604020202020204" pitchFamily="34" charset="0"/>
              <a:buNone/>
            </a:pPr>
            <a:endParaRPr lang="en-US" sz="1000" dirty="0">
              <a:solidFill>
                <a:schemeClr val="tx2"/>
              </a:solidFill>
              <a:latin typeface="Dagny OT" panose="020B0504020201020104" pitchFamily="34" charset="77"/>
              <a:ea typeface="Charter Roman" charset="0"/>
              <a:cs typeface="Charter Roman" charset="0"/>
            </a:endParaRPr>
          </a:p>
        </p:txBody>
      </p:sp>
    </p:spTree>
    <p:extLst>
      <p:ext uri="{BB962C8B-B14F-4D97-AF65-F5344CB8AC3E}">
        <p14:creationId xmlns:p14="http://schemas.microsoft.com/office/powerpoint/2010/main" val="1615021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Sentiment Lexicons</a:t>
            </a:r>
          </a:p>
        </p:txBody>
      </p:sp>
      <p:sp>
        <p:nvSpPr>
          <p:cNvPr id="6" name="Content Placeholder 2"/>
          <p:cNvSpPr>
            <a:spLocks noGrp="1"/>
          </p:cNvSpPr>
          <p:nvPr>
            <p:ph idx="1"/>
          </p:nvPr>
        </p:nvSpPr>
        <p:spPr>
          <a:xfrm>
            <a:off x="581192" y="2180496"/>
            <a:ext cx="6255377" cy="4140767"/>
          </a:xfrm>
        </p:spPr>
        <p:txBody>
          <a:bodyPr>
            <a:noAutofit/>
          </a:bodyPr>
          <a:lstStyle/>
          <a:p>
            <a:pPr marL="0" indent="0" algn="just">
              <a:lnSpc>
                <a:spcPct val="100000"/>
              </a:lnSpc>
              <a:buNone/>
            </a:pPr>
            <a:r>
              <a:rPr lang="en-CA" dirty="0">
                <a:ea typeface="Helvetica Light" charset="0"/>
                <a:cs typeface="Helvetica Light" charset="0"/>
              </a:rPr>
              <a:t>Once a lexicon has been selected, TBT is simply a matter of </a:t>
            </a:r>
            <a:r>
              <a:rPr lang="en-CA" b="1" dirty="0">
                <a:ea typeface="Helvetica Light" charset="0"/>
                <a:cs typeface="Helvetica Light" charset="0"/>
              </a:rPr>
              <a:t>chunking the text </a:t>
            </a:r>
            <a:r>
              <a:rPr lang="en-CA" dirty="0">
                <a:ea typeface="Helvetica Light" charset="0"/>
                <a:cs typeface="Helvetica Light" charset="0"/>
              </a:rPr>
              <a:t>and computing sentiment scores on each block (every 100 words, every 100 lines, every chapter, etc.)</a:t>
            </a:r>
          </a:p>
          <a:p>
            <a:pPr marL="0" indent="0" algn="just">
              <a:lnSpc>
                <a:spcPct val="100000"/>
              </a:lnSpc>
              <a:buNone/>
            </a:pPr>
            <a:endParaRPr lang="en-CA" sz="1000" dirty="0">
              <a:ea typeface="Helvetica Light" charset="0"/>
              <a:cs typeface="Helvetica Light" charset="0"/>
            </a:endParaRPr>
          </a:p>
          <a:p>
            <a:pPr marL="0" indent="0" algn="just">
              <a:lnSpc>
                <a:spcPct val="100000"/>
              </a:lnSpc>
              <a:buNone/>
            </a:pPr>
            <a:r>
              <a:rPr lang="en-CA" dirty="0">
                <a:ea typeface="Helvetica Light" charset="0"/>
                <a:cs typeface="Helvetica Light" charset="0"/>
              </a:rPr>
              <a:t>Is there any reason to expect the various lexicons to give the same scores? </a:t>
            </a:r>
          </a:p>
          <a:p>
            <a:pPr marL="0" indent="0" algn="just">
              <a:lnSpc>
                <a:spcPct val="100000"/>
              </a:lnSpc>
              <a:buNone/>
            </a:pPr>
            <a:endParaRPr lang="en-CA" sz="1000" dirty="0">
              <a:ea typeface="Helvetica Light" charset="0"/>
              <a:cs typeface="Helvetica Light" charset="0"/>
            </a:endParaRPr>
          </a:p>
          <a:p>
            <a:pPr marL="0" indent="0" algn="r">
              <a:lnSpc>
                <a:spcPct val="100000"/>
              </a:lnSpc>
              <a:buNone/>
            </a:pPr>
            <a:r>
              <a:rPr lang="en-CA" sz="1400" dirty="0">
                <a:ea typeface="Helvetica Light" charset="0"/>
                <a:cs typeface="Helvetica Light" charset="0"/>
              </a:rPr>
              <a:t>(Shakespeare’s </a:t>
            </a:r>
            <a:r>
              <a:rPr lang="en-CA" sz="1400" i="1" dirty="0">
                <a:ea typeface="Helvetica Light" charset="0"/>
                <a:cs typeface="Helvetica Light" charset="0"/>
              </a:rPr>
              <a:t>Macbeth</a:t>
            </a:r>
            <a:r>
              <a:rPr lang="en-CA" sz="1400" dirty="0">
                <a:ea typeface="Helvetica Light" charset="0"/>
                <a:cs typeface="Helvetica Light" charset="0"/>
              </a:rPr>
              <a:t>, AFINN scene scores)</a:t>
            </a:r>
          </a:p>
        </p:txBody>
      </p:sp>
      <p:pic>
        <p:nvPicPr>
          <p:cNvPr id="5" name="Picture 4">
            <a:extLst>
              <a:ext uri="{FF2B5EF4-FFF2-40B4-BE49-F238E27FC236}">
                <a16:creationId xmlns:a16="http://schemas.microsoft.com/office/drawing/2014/main" xmlns="" id="{F11573A3-FCE7-5444-A27D-97003DF741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29085" y="1825625"/>
            <a:ext cx="4700170" cy="4700170"/>
          </a:xfrm>
          <a:prstGeom prst="rect">
            <a:avLst/>
          </a:prstGeom>
        </p:spPr>
      </p:pic>
    </p:spTree>
    <p:extLst>
      <p:ext uri="{BB962C8B-B14F-4D97-AF65-F5344CB8AC3E}">
        <p14:creationId xmlns:p14="http://schemas.microsoft.com/office/powerpoint/2010/main" val="885313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062626-5AB4-9B40-AD2C-96A887702AA2}"/>
              </a:ext>
            </a:extLst>
          </p:cNvPr>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normAutofit/>
          </a:bodyPr>
          <a:lstStyle/>
          <a:p>
            <a:pPr algn="just"/>
            <a:r>
              <a:rPr lang="en-CA" dirty="0">
                <a:ea typeface="Helvetica Light" charset="0"/>
                <a:cs typeface="Helvetica Light" charset="0"/>
              </a:rPr>
              <a:t>Most words in the English language are neutral. Why are most lexicon words negative, then? Is this also the case for written Chinese? For French? </a:t>
            </a:r>
            <a:endParaRPr lang="en-US" dirty="0">
              <a:ea typeface="Helvetica Light" charset="0"/>
              <a:cs typeface="Helvetica Light" charset="0"/>
            </a:endParaRPr>
          </a:p>
          <a:p>
            <a:pPr algn="just"/>
            <a:endParaRPr lang="en-US" sz="500" dirty="0"/>
          </a:p>
          <a:p>
            <a:pPr algn="just"/>
            <a:r>
              <a:rPr lang="en-US" dirty="0"/>
              <a:t>Are lexicons interchangeable (time, culture, context)?</a:t>
            </a:r>
          </a:p>
        </p:txBody>
      </p:sp>
    </p:spTree>
    <p:extLst>
      <p:ext uri="{BB962C8B-B14F-4D97-AF65-F5344CB8AC3E}">
        <p14:creationId xmlns:p14="http://schemas.microsoft.com/office/powerpoint/2010/main" val="751290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Charter Roman" charset="0"/>
                <a:cs typeface="Charter Roman" charset="0"/>
              </a:rPr>
              <a:t>EXAMPLE: MOVIE REVIEWS</a:t>
            </a:r>
          </a:p>
        </p:txBody>
      </p:sp>
      <p:sp>
        <p:nvSpPr>
          <p:cNvPr id="3" name="Text Placeholder 2"/>
          <p:cNvSpPr>
            <a:spLocks noGrp="1"/>
          </p:cNvSpPr>
          <p:nvPr>
            <p:ph type="body" idx="1"/>
          </p:nvPr>
        </p:nvSpPr>
        <p:spPr/>
        <p:txBody>
          <a:bodyPr/>
          <a:lstStyle/>
          <a:p>
            <a:r>
              <a:rPr lang="en-US" dirty="0">
                <a:latin typeface="Helvetica Light" charset="0"/>
                <a:ea typeface="Helvetica Light" charset="0"/>
                <a:cs typeface="Helvetica Light" charset="0"/>
              </a:rPr>
              <a:t>TEXT MINING AND SENTIMENT ANALYSIS</a:t>
            </a:r>
          </a:p>
        </p:txBody>
      </p:sp>
      <p:sp>
        <p:nvSpPr>
          <p:cNvPr id="4" name="TextBox 3">
            <a:extLst>
              <a:ext uri="{FF2B5EF4-FFF2-40B4-BE49-F238E27FC236}">
                <a16:creationId xmlns:a16="http://schemas.microsoft.com/office/drawing/2014/main" xmlns="" id="{82777605-1124-6A4D-91C2-EBB51F7F5292}"/>
              </a:ext>
            </a:extLst>
          </p:cNvPr>
          <p:cNvSpPr txBox="1"/>
          <p:nvPr/>
        </p:nvSpPr>
        <p:spPr>
          <a:xfrm>
            <a:off x="3931442" y="5343524"/>
            <a:ext cx="4329113" cy="861774"/>
          </a:xfrm>
          <a:prstGeom prst="rect">
            <a:avLst/>
          </a:prstGeom>
          <a:noFill/>
        </p:spPr>
        <p:txBody>
          <a:bodyPr wrap="square" rtlCol="0">
            <a:spAutoFit/>
          </a:bodyPr>
          <a:lstStyle/>
          <a:p>
            <a:pPr algn="ctr"/>
            <a:r>
              <a:rPr lang="en-US" dirty="0">
                <a:solidFill>
                  <a:schemeClr val="bg1"/>
                </a:solidFill>
                <a:latin typeface="Dagny OT" panose="020B0504020201020104" pitchFamily="34" charset="77"/>
              </a:rPr>
              <a:t>“No good movie is too long and no bad movie is short enough”</a:t>
            </a:r>
          </a:p>
          <a:p>
            <a:pPr algn="r"/>
            <a:r>
              <a:rPr lang="en-US" sz="1400" dirty="0">
                <a:solidFill>
                  <a:schemeClr val="bg1"/>
                </a:solidFill>
                <a:latin typeface="Dagny OT" panose="020B0504020201020104" pitchFamily="34" charset="77"/>
              </a:rPr>
              <a:t>(Roger Ebert)</a:t>
            </a:r>
          </a:p>
        </p:txBody>
      </p:sp>
    </p:spTree>
    <p:extLst>
      <p:ext uri="{BB962C8B-B14F-4D97-AF65-F5344CB8AC3E}">
        <p14:creationId xmlns:p14="http://schemas.microsoft.com/office/powerpoint/2010/main" val="107045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STATEMENT OF EXERCISE</a:t>
            </a:r>
          </a:p>
        </p:txBody>
      </p:sp>
      <p:sp>
        <p:nvSpPr>
          <p:cNvPr id="6" name="Content Placeholder 2"/>
          <p:cNvSpPr>
            <a:spLocks noGrp="1"/>
          </p:cNvSpPr>
          <p:nvPr>
            <p:ph idx="1"/>
          </p:nvPr>
        </p:nvSpPr>
        <p:spPr/>
        <p:txBody>
          <a:bodyPr>
            <a:noAutofit/>
          </a:bodyPr>
          <a:lstStyle/>
          <a:p>
            <a:pPr algn="just"/>
            <a:r>
              <a:rPr lang="en-US" dirty="0"/>
              <a:t>The emphasis of this exercise is not on programming; rather it is to showcase a complete analytical workflow using Python’s Natural Language Toolkit (NLTK). </a:t>
            </a:r>
          </a:p>
          <a:p>
            <a:pPr algn="just"/>
            <a:endParaRPr lang="en-US" sz="500" b="1" dirty="0">
              <a:ea typeface="Helvetica Light" charset="0"/>
              <a:cs typeface="Helvetica Light" charset="0"/>
            </a:endParaRPr>
          </a:p>
          <a:p>
            <a:pPr algn="just"/>
            <a:r>
              <a:rPr lang="en-US" dirty="0"/>
              <a:t>The goal is to develop a sentiment analysis model for movie reviews. The dataset contains 50000 movie reviews labeled as either </a:t>
            </a:r>
            <a:r>
              <a:rPr lang="en-US" b="1" dirty="0"/>
              <a:t>positive</a:t>
            </a:r>
            <a:r>
              <a:rPr lang="en-US" dirty="0"/>
              <a:t> or </a:t>
            </a:r>
            <a:r>
              <a:rPr lang="en-US" b="1" dirty="0"/>
              <a:t>negative</a:t>
            </a:r>
            <a:r>
              <a:rPr lang="en-US" dirty="0"/>
              <a:t>.</a:t>
            </a:r>
            <a:endParaRPr lang="en-CA" dirty="0"/>
          </a:p>
          <a:p>
            <a:pPr algn="just"/>
            <a:endParaRPr lang="en-US" sz="500" dirty="0"/>
          </a:p>
          <a:p>
            <a:pPr algn="just"/>
            <a:r>
              <a:rPr lang="en-US" dirty="0"/>
              <a:t>With an accurate sentiment model we'll have the ability to automatically classify new reviews in order to aggregate review data, say.</a:t>
            </a:r>
            <a:endParaRPr lang="en-CA" dirty="0"/>
          </a:p>
        </p:txBody>
      </p:sp>
    </p:spTree>
    <p:extLst>
      <p:ext uri="{BB962C8B-B14F-4D97-AF65-F5344CB8AC3E}">
        <p14:creationId xmlns:p14="http://schemas.microsoft.com/office/powerpoint/2010/main" val="2705354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a:t>
            </a:r>
          </a:p>
        </p:txBody>
      </p:sp>
      <p:sp>
        <p:nvSpPr>
          <p:cNvPr id="6" name="Content Placeholder 2"/>
          <p:cNvSpPr>
            <a:spLocks noGrp="1"/>
          </p:cNvSpPr>
          <p:nvPr>
            <p:ph idx="1"/>
          </p:nvPr>
        </p:nvSpPr>
        <p:spPr/>
        <p:txBody>
          <a:bodyPr>
            <a:noAutofit/>
          </a:bodyPr>
          <a:lstStyle/>
          <a:p>
            <a:pPr marL="457200" indent="-457200" algn="just">
              <a:buAutoNum type="arabicPeriod"/>
            </a:pPr>
            <a:r>
              <a:rPr lang="en-US" b="1" dirty="0"/>
              <a:t>Dataset Information</a:t>
            </a:r>
            <a:endParaRPr lang="en-CA" b="1" dirty="0"/>
          </a:p>
          <a:p>
            <a:pPr lvl="1" algn="just"/>
            <a:r>
              <a:rPr lang="en-US" dirty="0"/>
              <a:t>How many positive reviews are there in the training set? How many negative reviews?</a:t>
            </a:r>
            <a:endParaRPr lang="en-CA" dirty="0"/>
          </a:p>
          <a:p>
            <a:pPr lvl="1" algn="just"/>
            <a:r>
              <a:rPr lang="en-US" dirty="0"/>
              <a:t>How many positive reviews are there in the testing set? How many negative reviews?  </a:t>
            </a:r>
            <a:endParaRPr lang="en-CA" dirty="0"/>
          </a:p>
          <a:p>
            <a:pPr lvl="1" algn="just"/>
            <a:r>
              <a:rPr lang="en-US" dirty="0"/>
              <a:t>What is the range of scores for positive and negative reviews in the training and testing sets?</a:t>
            </a:r>
            <a:endParaRPr lang="en-CA" dirty="0"/>
          </a:p>
          <a:p>
            <a:pPr lvl="1" algn="just"/>
            <a:r>
              <a:rPr lang="en-US" dirty="0"/>
              <a:t>What effect can the absence of neutral reviews in the training and testing set have?</a:t>
            </a:r>
          </a:p>
          <a:p>
            <a:pPr marL="151200" indent="-457200" algn="just">
              <a:buFont typeface="+mj-lt"/>
              <a:buAutoNum type="arabicPeriod"/>
            </a:pPr>
            <a:r>
              <a:rPr lang="en-US" b="1" dirty="0"/>
              <a:t>Data Preparation</a:t>
            </a:r>
          </a:p>
          <a:p>
            <a:pPr lvl="1" algn="just"/>
            <a:r>
              <a:rPr lang="en-US" dirty="0"/>
              <a:t>Select 10 words which you think explain why the review of </a:t>
            </a:r>
            <a:r>
              <a:rPr lang="en-US" i="1" dirty="0"/>
              <a:t>Haunted Boat</a:t>
            </a:r>
            <a:r>
              <a:rPr lang="en-US" dirty="0"/>
              <a:t> (3446_1.txt) is a 1-star review.</a:t>
            </a:r>
            <a:endParaRPr lang="en-CA" dirty="0"/>
          </a:p>
          <a:p>
            <a:pPr lvl="1" algn="just"/>
            <a:r>
              <a:rPr lang="en-US" dirty="0"/>
              <a:t>Select 10 words which you think explain why the review of </a:t>
            </a:r>
            <a:r>
              <a:rPr lang="en-US" i="1" dirty="0"/>
              <a:t>Night Listener</a:t>
            </a:r>
            <a:r>
              <a:rPr lang="en-US" dirty="0"/>
              <a:t> (10015_8.txt) is an 8-star review.</a:t>
            </a:r>
            <a:endParaRPr lang="en-CA" dirty="0"/>
          </a:p>
        </p:txBody>
      </p:sp>
    </p:spTree>
    <p:extLst>
      <p:ext uri="{BB962C8B-B14F-4D97-AF65-F5344CB8AC3E}">
        <p14:creationId xmlns:p14="http://schemas.microsoft.com/office/powerpoint/2010/main" val="1433274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a:t>
            </a:r>
          </a:p>
        </p:txBody>
      </p:sp>
      <p:sp>
        <p:nvSpPr>
          <p:cNvPr id="6" name="Content Placeholder 2"/>
          <p:cNvSpPr>
            <a:spLocks noGrp="1"/>
          </p:cNvSpPr>
          <p:nvPr>
            <p:ph idx="1"/>
          </p:nvPr>
        </p:nvSpPr>
        <p:spPr/>
        <p:txBody>
          <a:bodyPr>
            <a:noAutofit/>
          </a:bodyPr>
          <a:lstStyle/>
          <a:p>
            <a:pPr marL="457200" indent="-457200" algn="just">
              <a:buFont typeface="+mj-lt"/>
              <a:buAutoNum type="arabicPeriod" startAt="3"/>
            </a:pPr>
            <a:r>
              <a:rPr lang="en-CA" b="1" dirty="0"/>
              <a:t>Bag-of-Words Processing</a:t>
            </a:r>
          </a:p>
          <a:p>
            <a:pPr lvl="1" algn="just"/>
            <a:r>
              <a:rPr lang="en-US" dirty="0"/>
              <a:t>All the processed tokens in all the training set reviews are used to create a document-term matrix (DTM). Describe the process to go from the full review text to the review tokens. </a:t>
            </a:r>
            <a:endParaRPr lang="en-CA" dirty="0"/>
          </a:p>
          <a:p>
            <a:pPr lvl="1" algn="just"/>
            <a:r>
              <a:rPr lang="en-US" dirty="0"/>
              <a:t>How many tokens are retained in the DTM?</a:t>
            </a:r>
            <a:endParaRPr lang="en-CA" dirty="0"/>
          </a:p>
          <a:p>
            <a:pPr lvl="1" algn="just"/>
            <a:r>
              <a:rPr lang="en-US" dirty="0"/>
              <a:t>How is this number dependent on the nature of the tokenizer? (notice the mistake in the notebook: the shape provided by the output is not the shape described in the explanation).</a:t>
            </a:r>
            <a:endParaRPr lang="en-CA" dirty="0"/>
          </a:p>
          <a:p>
            <a:pPr marL="151200" indent="-457200" algn="just">
              <a:buFont typeface="+mj-lt"/>
              <a:buAutoNum type="arabicPeriod" startAt="3"/>
            </a:pPr>
            <a:r>
              <a:rPr lang="en-US" b="1" dirty="0"/>
              <a:t>Multinomial Naïve Bayes</a:t>
            </a:r>
          </a:p>
          <a:p>
            <a:pPr lvl="1" algn="just"/>
            <a:r>
              <a:rPr lang="en-US" dirty="0"/>
              <a:t>Does the multinomial naïve Bayes classifier built on the training DTM suggests that review 9999_1.txt is positive or negative? Are any of the words you identified in Question 2 found in this review.</a:t>
            </a:r>
            <a:endParaRPr lang="en-CA" sz="1600" dirty="0"/>
          </a:p>
          <a:p>
            <a:pPr lvl="1" algn="just"/>
            <a:r>
              <a:rPr lang="en-US" dirty="0"/>
              <a:t>Same question, but for review 9999_10.txt. </a:t>
            </a:r>
            <a:endParaRPr lang="en-CA" sz="1600" dirty="0"/>
          </a:p>
        </p:txBody>
      </p:sp>
    </p:spTree>
    <p:extLst>
      <p:ext uri="{BB962C8B-B14F-4D97-AF65-F5344CB8AC3E}">
        <p14:creationId xmlns:p14="http://schemas.microsoft.com/office/powerpoint/2010/main" val="3487737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a:t>
            </a:r>
          </a:p>
        </p:txBody>
      </p:sp>
      <p:sp>
        <p:nvSpPr>
          <p:cNvPr id="6" name="Content Placeholder 2"/>
          <p:cNvSpPr>
            <a:spLocks noGrp="1"/>
          </p:cNvSpPr>
          <p:nvPr>
            <p:ph idx="1"/>
          </p:nvPr>
        </p:nvSpPr>
        <p:spPr/>
        <p:txBody>
          <a:bodyPr>
            <a:noAutofit/>
          </a:bodyPr>
          <a:lstStyle/>
          <a:p>
            <a:pPr marL="457200" indent="-457200" algn="just">
              <a:buFont typeface="+mj-lt"/>
              <a:buAutoNum type="arabicPeriod" startAt="5"/>
            </a:pPr>
            <a:r>
              <a:rPr lang="en-CA" b="1" dirty="0"/>
              <a:t>Performance Evaluation</a:t>
            </a:r>
          </a:p>
          <a:p>
            <a:pPr lvl="1" algn="just"/>
            <a:r>
              <a:rPr lang="en-US" dirty="0"/>
              <a:t>Describe the sentiment analyzer’s performance provided by the classification report.</a:t>
            </a:r>
            <a:endParaRPr lang="en-CA" sz="1600" dirty="0"/>
          </a:p>
          <a:p>
            <a:pPr lvl="1" algn="just"/>
            <a:r>
              <a:rPr lang="en-US" dirty="0"/>
              <a:t>Why do you think that the performance of VADER (NLTK’s pre-trained sentiment analyzer) poorer than the model that was trained on the review data?</a:t>
            </a:r>
            <a:endParaRPr lang="en-CA" sz="1600" dirty="0"/>
          </a:p>
        </p:txBody>
      </p:sp>
    </p:spTree>
    <p:extLst>
      <p:ext uri="{BB962C8B-B14F-4D97-AF65-F5344CB8AC3E}">
        <p14:creationId xmlns:p14="http://schemas.microsoft.com/office/powerpoint/2010/main" val="1175336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D3A55FE-645D-A341-A134-0BE9F5914F00}"/>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xmlns="" id="{88553050-8F6E-E24F-85C7-3912ADAF4ABC}"/>
              </a:ext>
            </a:extLst>
          </p:cNvPr>
          <p:cNvSpPr>
            <a:spLocks noGrp="1"/>
          </p:cNvSpPr>
          <p:nvPr>
            <p:ph type="body" idx="1"/>
          </p:nvPr>
        </p:nvSpPr>
        <p:spPr/>
        <p:txBody>
          <a:bodyPr/>
          <a:lstStyle/>
          <a:p>
            <a:r>
              <a:rPr lang="en-US" dirty="0">
                <a:latin typeface="Helvetica Light" charset="0"/>
                <a:ea typeface="Helvetica Light" charset="0"/>
                <a:cs typeface="Helvetica Light" charset="0"/>
              </a:rPr>
              <a:t>TEXT MINING AND SENTIMENT ANALYSIS</a:t>
            </a:r>
          </a:p>
          <a:p>
            <a:endParaRPr lang="en-US" b="1" dirty="0"/>
          </a:p>
        </p:txBody>
      </p:sp>
    </p:spTree>
    <p:extLst>
      <p:ext uri="{BB962C8B-B14F-4D97-AF65-F5344CB8AC3E}">
        <p14:creationId xmlns:p14="http://schemas.microsoft.com/office/powerpoint/2010/main" val="38877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NOTEBOOKS</a:t>
            </a:r>
          </a:p>
        </p:txBody>
      </p:sp>
      <p:sp>
        <p:nvSpPr>
          <p:cNvPr id="3" name="Content Placeholder 2"/>
          <p:cNvSpPr>
            <a:spLocks noGrp="1"/>
          </p:cNvSpPr>
          <p:nvPr>
            <p:ph idx="1"/>
          </p:nvPr>
        </p:nvSpPr>
        <p:spPr/>
        <p:txBody>
          <a:bodyPr>
            <a:noAutofit/>
          </a:bodyPr>
          <a:lstStyle/>
          <a:p>
            <a:pPr>
              <a:buSzPct val="100000"/>
            </a:pPr>
            <a:r>
              <a:rPr lang="en-US" sz="2000" dirty="0"/>
              <a:t>Text Processing, Text Visualization, Text Clustering, Sentiment Analysis Notebooks (in HTML format)</a:t>
            </a:r>
            <a:br>
              <a:rPr lang="en-US" sz="2000" dirty="0"/>
            </a:br>
            <a:r>
              <a:rPr lang="en-US" sz="2000" dirty="0">
                <a:hlinkClick r:id="rId2"/>
              </a:rPr>
              <a:t>https://www.data-action-lab.com/wp-content/uploads/2019/03/TMNotebooks.zip</a:t>
            </a:r>
            <a:r>
              <a:rPr lang="en-US" sz="2000" dirty="0"/>
              <a:t> </a:t>
            </a:r>
          </a:p>
        </p:txBody>
      </p:sp>
    </p:spTree>
    <p:extLst>
      <p:ext uri="{BB962C8B-B14F-4D97-AF65-F5344CB8AC3E}">
        <p14:creationId xmlns:p14="http://schemas.microsoft.com/office/powerpoint/2010/main" val="3616415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@BOTUS and T&amp;D</a:t>
            </a:r>
          </a:p>
        </p:txBody>
      </p:sp>
      <p:sp>
        <p:nvSpPr>
          <p:cNvPr id="6" name="Rectangle 5"/>
          <p:cNvSpPr/>
          <p:nvPr/>
        </p:nvSpPr>
        <p:spPr>
          <a:xfrm>
            <a:off x="1" y="5895814"/>
            <a:ext cx="12192000" cy="369332"/>
          </a:xfrm>
          <a:prstGeom prst="rect">
            <a:avLst/>
          </a:prstGeom>
          <a:noFill/>
        </p:spPr>
        <p:txBody>
          <a:bodyPr wrap="square">
            <a:spAutoFit/>
          </a:bodyPr>
          <a:lstStyle/>
          <a:p>
            <a:pPr algn="ctr"/>
            <a:r>
              <a:rPr lang="en-CA" dirty="0">
                <a:solidFill>
                  <a:schemeClr val="tx2"/>
                </a:solidFill>
                <a:latin typeface="Dagny OT" panose="020B0504020201020104" pitchFamily="34" charset="77"/>
                <a:ea typeface="Helvetica Light" charset="0"/>
                <a:cs typeface="Helvetica Light" charset="0"/>
              </a:rPr>
              <a:t>“I can’t believe </a:t>
            </a:r>
            <a:r>
              <a:rPr lang="en-CA" dirty="0" err="1">
                <a:solidFill>
                  <a:schemeClr val="tx2"/>
                </a:solidFill>
                <a:latin typeface="Dagny OT" panose="020B0504020201020104" pitchFamily="34" charset="77"/>
                <a:ea typeface="Helvetica Light" charset="0"/>
                <a:cs typeface="Helvetica Light" charset="0"/>
              </a:rPr>
              <a:t>YOU’re</a:t>
            </a:r>
            <a:r>
              <a:rPr lang="en-CA" dirty="0">
                <a:solidFill>
                  <a:schemeClr val="tx2"/>
                </a:solidFill>
                <a:latin typeface="Dagny OT" panose="020B0504020201020104" pitchFamily="34" charset="77"/>
                <a:ea typeface="Helvetica Light" charset="0"/>
                <a:cs typeface="Helvetica Light" charset="0"/>
              </a:rPr>
              <a:t> the President!!!” vs. “I can’t believe you’re the PRESIDENT!!!” </a:t>
            </a:r>
          </a:p>
        </p:txBody>
      </p:sp>
      <p:sp>
        <p:nvSpPr>
          <p:cNvPr id="3" name="TextBox 2"/>
          <p:cNvSpPr txBox="1"/>
          <p:nvPr/>
        </p:nvSpPr>
        <p:spPr>
          <a:xfrm>
            <a:off x="373858" y="2467057"/>
            <a:ext cx="4862512" cy="2677656"/>
          </a:xfrm>
          <a:prstGeom prst="rect">
            <a:avLst/>
          </a:prstGeom>
          <a:noFill/>
        </p:spPr>
        <p:txBody>
          <a:bodyPr wrap="square" rtlCol="0">
            <a:spAutoFit/>
          </a:bodyPr>
          <a:lstStyle/>
          <a:p>
            <a:pPr algn="just"/>
            <a:r>
              <a:rPr lang="en-CA" sz="2800" b="1" dirty="0">
                <a:solidFill>
                  <a:schemeClr val="tx2"/>
                </a:solidFill>
                <a:latin typeface="Dagny OT" panose="020B0504020201020104" pitchFamily="34" charset="77"/>
                <a:ea typeface="Helvetica Light" charset="0"/>
                <a:cs typeface="Helvetica Light" charset="0"/>
              </a:rPr>
              <a:t>Sentiment analysis </a:t>
            </a:r>
            <a:r>
              <a:rPr lang="en-CA" sz="2800" dirty="0">
                <a:solidFill>
                  <a:schemeClr val="tx2"/>
                </a:solidFill>
                <a:latin typeface="Dagny OT" panose="020B0504020201020104" pitchFamily="34" charset="77"/>
                <a:ea typeface="Helvetica Light" charset="0"/>
                <a:cs typeface="Helvetica Light" charset="0"/>
              </a:rPr>
              <a:t>(or opinion mining) is the collection of algorithms used to identify the text writer's attitude (positive, negative, neutral, etc.) towards a specific topic/product.</a:t>
            </a:r>
          </a:p>
        </p:txBody>
      </p:sp>
      <p:pic>
        <p:nvPicPr>
          <p:cNvPr id="7" name="Trump and Dump Bot.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425312" y="1926431"/>
            <a:ext cx="6292319" cy="3539430"/>
          </a:xfrm>
          <a:prstGeom prst="rect">
            <a:avLst/>
          </a:prstGeom>
        </p:spPr>
      </p:pic>
      <p:sp>
        <p:nvSpPr>
          <p:cNvPr id="8" name="Rectangle 7"/>
          <p:cNvSpPr/>
          <p:nvPr/>
        </p:nvSpPr>
        <p:spPr>
          <a:xfrm>
            <a:off x="6866685" y="-13488"/>
            <a:ext cx="5325315" cy="646331"/>
          </a:xfrm>
          <a:prstGeom prst="rect">
            <a:avLst/>
          </a:prstGeom>
        </p:spPr>
        <p:txBody>
          <a:bodyPr wrap="square">
            <a:spAutoFit/>
          </a:bodyPr>
          <a:lstStyle/>
          <a:p>
            <a:pPr algn="r"/>
            <a:r>
              <a:rPr lang="en-US" dirty="0">
                <a:latin typeface="Helvetica Light" charset="0"/>
                <a:ea typeface="Helvetica Light" charset="0"/>
                <a:cs typeface="Helvetica Light" charset="0"/>
                <a:hlinkClick r:id="rId6"/>
              </a:rPr>
              <a:t>https://www.youtube.com/watch?v=ZqI89XDNqg8</a:t>
            </a:r>
            <a:r>
              <a:rPr lang="en-US" dirty="0">
                <a:latin typeface="Helvetica Light" charset="0"/>
                <a:ea typeface="Helvetica Light" charset="0"/>
                <a:cs typeface="Helvetica Light" charset="0"/>
              </a:rPr>
              <a:t> []</a:t>
            </a:r>
          </a:p>
        </p:txBody>
      </p:sp>
    </p:spTree>
    <p:extLst>
      <p:ext uri="{BB962C8B-B14F-4D97-AF65-F5344CB8AC3E}">
        <p14:creationId xmlns:p14="http://schemas.microsoft.com/office/powerpoint/2010/main" val="1829972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100000">
                <p:cTn id="7" fill="hold" display="0">
                  <p:stCondLst>
                    <p:cond delay="indefinite"/>
                  </p:stCondLst>
                </p:cTn>
                <p:tgtEl>
                  <p:spTgt spid="7"/>
                </p:tgtEl>
              </p:cMediaNode>
            </p:video>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Autofit/>
          </a:bodyPr>
          <a:lstStyle/>
          <a:p>
            <a:pPr algn="just">
              <a:buSzPct val="100000"/>
            </a:pPr>
            <a:r>
              <a:rPr lang="en-US" sz="2000" dirty="0" err="1"/>
              <a:t>Basu</a:t>
            </a:r>
            <a:r>
              <a:rPr lang="en-US" sz="2000" dirty="0"/>
              <a:t>, T. [2017], </a:t>
            </a:r>
            <a:r>
              <a:rPr lang="en-US" sz="2000" dirty="0">
                <a:hlinkClick r:id="rId2"/>
              </a:rPr>
              <a:t>NPR's Fascinating Plan to Use A.I. on Trump's Tweets</a:t>
            </a:r>
            <a:r>
              <a:rPr lang="en-US" sz="2000" dirty="0"/>
              <a:t>, retrieved from </a:t>
            </a:r>
            <a:r>
              <a:rPr lang="en-US" sz="2000" dirty="0">
                <a:hlinkClick r:id="rId3"/>
              </a:rPr>
              <a:t>inverse.com</a:t>
            </a:r>
            <a:r>
              <a:rPr lang="en-US" sz="2000" dirty="0"/>
              <a:t> on September 12, 2017.</a:t>
            </a:r>
          </a:p>
          <a:p>
            <a:pPr algn="just">
              <a:buSzPct val="100000"/>
            </a:pPr>
            <a:r>
              <a:rPr lang="en-US" sz="2000" dirty="0" err="1"/>
              <a:t>Goldmark</a:t>
            </a:r>
            <a:r>
              <a:rPr lang="en-US" sz="2000" dirty="0"/>
              <a:t>, A. [2017], </a:t>
            </a:r>
            <a:r>
              <a:rPr lang="en-US" sz="2000" dirty="0">
                <a:hlinkClick r:id="rId4"/>
              </a:rPr>
              <a:t>Episode 763: BOTUS</a:t>
            </a:r>
            <a:r>
              <a:rPr lang="en-US" sz="2000" dirty="0"/>
              <a:t>, Planet Money podcast, retrieved from </a:t>
            </a:r>
            <a:r>
              <a:rPr lang="en-US" sz="2000" dirty="0">
                <a:hlinkClick r:id="rId5"/>
              </a:rPr>
              <a:t>NPR.org's Planet Money</a:t>
            </a:r>
            <a:r>
              <a:rPr lang="en-US" sz="2000" dirty="0"/>
              <a:t> on September 12, 2017.</a:t>
            </a:r>
          </a:p>
          <a:p>
            <a:pPr algn="just">
              <a:buSzPct val="100000"/>
            </a:pPr>
            <a:r>
              <a:rPr lang="en-US" sz="2000" dirty="0"/>
              <a:t>Greenstone, S. [2017], </a:t>
            </a:r>
            <a:r>
              <a:rPr lang="en-US" sz="2000" dirty="0">
                <a:hlinkClick r:id="rId6"/>
              </a:rPr>
              <a:t>When Trump Tweets, This Bot Makes Money</a:t>
            </a:r>
            <a:r>
              <a:rPr lang="en-US" sz="2000" dirty="0"/>
              <a:t>, retrieved from </a:t>
            </a:r>
            <a:r>
              <a:rPr lang="en-US" sz="2000" dirty="0">
                <a:hlinkClick r:id="rId7"/>
              </a:rPr>
              <a:t>NPR.org</a:t>
            </a:r>
            <a:r>
              <a:rPr lang="en-US" sz="2000" dirty="0"/>
              <a:t> on September 12, 2017</a:t>
            </a:r>
          </a:p>
          <a:p>
            <a:pPr algn="just">
              <a:buSzPct val="100000"/>
            </a:pPr>
            <a:r>
              <a:rPr lang="en-US" sz="2000" dirty="0" err="1"/>
              <a:t>Mettler</a:t>
            </a:r>
            <a:r>
              <a:rPr lang="en-US" sz="2000" dirty="0"/>
              <a:t>, K. [2017], </a:t>
            </a:r>
            <a:r>
              <a:rPr lang="en-US" sz="2000" dirty="0">
                <a:hlinkClick r:id="rId8"/>
              </a:rPr>
              <a:t>‘Trump and Dump’: When POTUS tweets and stocks fall, this animal charity benefits</a:t>
            </a:r>
            <a:r>
              <a:rPr lang="en-US" sz="2000" dirty="0"/>
              <a:t>, retrieved from the </a:t>
            </a:r>
            <a:r>
              <a:rPr lang="en-US" sz="2000" i="1" dirty="0"/>
              <a:t>Washington Post</a:t>
            </a:r>
            <a:r>
              <a:rPr lang="en-US" sz="2000" dirty="0"/>
              <a:t> on September 19, 2017</a:t>
            </a:r>
          </a:p>
          <a:p>
            <a:pPr algn="just"/>
            <a:r>
              <a:rPr lang="en-US" sz="2000" dirty="0" err="1"/>
              <a:t>Jockers</a:t>
            </a:r>
            <a:r>
              <a:rPr lang="en-US" sz="2000" dirty="0"/>
              <a:t>, M.L. [2014], </a:t>
            </a:r>
            <a:r>
              <a:rPr lang="en-US" sz="2000" i="1" dirty="0"/>
              <a:t>Text Analysis with R for Students of Literature</a:t>
            </a:r>
            <a:r>
              <a:rPr lang="en-US" sz="2000" dirty="0"/>
              <a:t>, Springer. </a:t>
            </a:r>
          </a:p>
          <a:p>
            <a:pPr algn="just"/>
            <a:r>
              <a:rPr lang="en-US" sz="2000" dirty="0"/>
              <a:t>Anastasia, D.C., </a:t>
            </a:r>
            <a:r>
              <a:rPr lang="en-US" sz="2000" dirty="0" err="1"/>
              <a:t>Tagarelli</a:t>
            </a:r>
            <a:r>
              <a:rPr lang="en-US" sz="2000" dirty="0"/>
              <a:t>, A., </a:t>
            </a:r>
            <a:r>
              <a:rPr lang="en-US" sz="2000" dirty="0" err="1"/>
              <a:t>Karypis</a:t>
            </a:r>
            <a:r>
              <a:rPr lang="en-US" sz="2000" dirty="0"/>
              <a:t>, G. [2014], </a:t>
            </a:r>
            <a:r>
              <a:rPr lang="en-US" sz="2000" i="1" dirty="0"/>
              <a:t>Document Clustering: The Next Frontier, </a:t>
            </a:r>
            <a:r>
              <a:rPr lang="en-US" sz="2000" dirty="0"/>
              <a:t>in </a:t>
            </a:r>
            <a:r>
              <a:rPr lang="en-US" sz="2000" i="1" dirty="0"/>
              <a:t>Data Clustering: Algorithms and Applications </a:t>
            </a:r>
            <a:r>
              <a:rPr lang="en-US" sz="2000" dirty="0"/>
              <a:t>(Aggarwal, C.C., Reddy, C.K., eds.), CRC Press.</a:t>
            </a:r>
          </a:p>
        </p:txBody>
      </p:sp>
    </p:spTree>
    <p:extLst>
      <p:ext uri="{BB962C8B-B14F-4D97-AF65-F5344CB8AC3E}">
        <p14:creationId xmlns:p14="http://schemas.microsoft.com/office/powerpoint/2010/main" val="2664820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a:bodyPr>
          <a:lstStyle/>
          <a:p>
            <a:pPr algn="just"/>
            <a:r>
              <a:rPr lang="en-US" sz="2000" dirty="0"/>
              <a:t>Aggarwal, C.C., </a:t>
            </a:r>
            <a:r>
              <a:rPr lang="en-US" sz="2000" dirty="0" err="1"/>
              <a:t>Zhai</a:t>
            </a:r>
            <a:r>
              <a:rPr lang="en-US" sz="2000" dirty="0"/>
              <a:t>, C.X. [2015], </a:t>
            </a:r>
            <a:r>
              <a:rPr lang="en-US" sz="2000" i="1" dirty="0"/>
              <a:t>Text Classification</a:t>
            </a:r>
            <a:r>
              <a:rPr lang="en-US" sz="2000" dirty="0"/>
              <a:t>, in </a:t>
            </a:r>
            <a:r>
              <a:rPr lang="en-US" sz="2000" i="1" dirty="0"/>
              <a:t>Data Classification: Algorithms and Applications</a:t>
            </a:r>
            <a:r>
              <a:rPr lang="en-US" sz="2000" dirty="0"/>
              <a:t> (Aggarwal, C.C., ed.), CRC Press.</a:t>
            </a:r>
          </a:p>
          <a:p>
            <a:pPr algn="just"/>
            <a:r>
              <a:rPr lang="en-US" sz="2000" dirty="0"/>
              <a:t>Srivastava, A.N., </a:t>
            </a:r>
            <a:r>
              <a:rPr lang="en-US" sz="2000" dirty="0" err="1"/>
              <a:t>Sahami</a:t>
            </a:r>
            <a:r>
              <a:rPr lang="en-US" sz="2000" dirty="0"/>
              <a:t>, M. (eds.) [2009], </a:t>
            </a:r>
            <a:r>
              <a:rPr lang="en-US" sz="2000" i="1" dirty="0"/>
              <a:t>Text Mining: Classification, Clustering, and Applications</a:t>
            </a:r>
            <a:r>
              <a:rPr lang="en-US" sz="2000" dirty="0"/>
              <a:t>, CRC Press.</a:t>
            </a:r>
          </a:p>
          <a:p>
            <a:pPr algn="just"/>
            <a:r>
              <a:rPr lang="en-US" sz="2000" dirty="0" err="1"/>
              <a:t>Silge</a:t>
            </a:r>
            <a:r>
              <a:rPr lang="en-US" sz="2000" dirty="0"/>
              <a:t>, J., Robinson, D. [2017], </a:t>
            </a:r>
            <a:r>
              <a:rPr lang="en-US" sz="2000" i="1" dirty="0">
                <a:hlinkClick r:id="rId2"/>
              </a:rPr>
              <a:t>Text Mining with R: a Tidy Approach</a:t>
            </a:r>
            <a:r>
              <a:rPr lang="en-US" sz="2000" dirty="0"/>
              <a:t>, O’Reilly.</a:t>
            </a:r>
          </a:p>
          <a:p>
            <a:pPr algn="just"/>
            <a:r>
              <a:rPr lang="en-US" sz="2000" dirty="0" err="1"/>
              <a:t>Jurafsky</a:t>
            </a:r>
            <a:r>
              <a:rPr lang="en-US" sz="2000" dirty="0"/>
              <a:t>, D., Martin, J.H. [2009], </a:t>
            </a:r>
            <a:r>
              <a:rPr lang="en-US" sz="2000" i="1" dirty="0"/>
              <a:t>Speech and Language Processing </a:t>
            </a:r>
            <a:r>
              <a:rPr lang="en-US" sz="2000" dirty="0"/>
              <a:t>(2</a:t>
            </a:r>
            <a:r>
              <a:rPr lang="en-US" sz="2000" baseline="30000" dirty="0"/>
              <a:t>nd</a:t>
            </a:r>
            <a:r>
              <a:rPr lang="en-US" sz="2000" dirty="0"/>
              <a:t> </a:t>
            </a:r>
            <a:r>
              <a:rPr lang="en-US" sz="2000" dirty="0" err="1"/>
              <a:t>ed</a:t>
            </a:r>
            <a:r>
              <a:rPr lang="en-US" sz="2000" dirty="0"/>
              <a:t>), Pearson.</a:t>
            </a:r>
          </a:p>
          <a:p>
            <a:pPr algn="just"/>
            <a:r>
              <a:rPr lang="en-US" sz="2000" dirty="0"/>
              <a:t>Aggarwal, C.C., </a:t>
            </a:r>
            <a:r>
              <a:rPr lang="en-US" sz="2000" dirty="0" err="1"/>
              <a:t>Zhai</a:t>
            </a:r>
            <a:r>
              <a:rPr lang="en-US" sz="2000" dirty="0"/>
              <a:t>, C.X. (eds.) [2012], </a:t>
            </a:r>
            <a:r>
              <a:rPr lang="en-US" sz="2000" i="1" dirty="0"/>
              <a:t>Mining Text Data</a:t>
            </a:r>
            <a:r>
              <a:rPr lang="en-US" sz="2000" dirty="0"/>
              <a:t>, Springer.</a:t>
            </a:r>
          </a:p>
          <a:p>
            <a:pPr algn="just"/>
            <a:r>
              <a:rPr lang="en-US" sz="2000" dirty="0"/>
              <a:t>Bird, S., Klein, E., </a:t>
            </a:r>
            <a:r>
              <a:rPr lang="en-US" sz="2000" dirty="0" err="1"/>
              <a:t>Loper</a:t>
            </a:r>
            <a:r>
              <a:rPr lang="en-US" sz="2000" dirty="0"/>
              <a:t>, E. [2009], </a:t>
            </a:r>
            <a:r>
              <a:rPr lang="en-US" sz="2000" i="1" dirty="0">
                <a:hlinkClick r:id="rId3"/>
              </a:rPr>
              <a:t>Natural Language Processing with Python</a:t>
            </a:r>
            <a:r>
              <a:rPr lang="en-US" sz="2000" dirty="0"/>
              <a:t>, O’Reilly.</a:t>
            </a:r>
            <a:endParaRPr lang="en-US" sz="2000" dirty="0">
              <a:ea typeface="Helvetica Light" charset="0"/>
              <a:cs typeface="Helvetica Light" charset="0"/>
            </a:endParaRPr>
          </a:p>
          <a:p>
            <a:pPr algn="just"/>
            <a:r>
              <a:rPr lang="en-US" sz="2000" dirty="0">
                <a:ea typeface="Helvetica Light" charset="0"/>
                <a:cs typeface="Helvetica Light" charset="0"/>
                <a:hlinkClick r:id="rId4"/>
              </a:rPr>
              <a:t>http://aiplaybook.a16z.com/docs/guides/nlp#user-content-apiexamples</a:t>
            </a:r>
            <a:endParaRPr lang="en-US" sz="2000" dirty="0">
              <a:ea typeface="Helvetica Light" charset="0"/>
              <a:cs typeface="Helvetica Light" charset="0"/>
            </a:endParaRPr>
          </a:p>
          <a:p>
            <a:pPr algn="just"/>
            <a:r>
              <a:rPr lang="en-US" sz="2000" dirty="0">
                <a:ea typeface="Helvetica Light" charset="0"/>
                <a:cs typeface="Helvetica Light" charset="0"/>
                <a:hlinkClick r:id="rId5"/>
              </a:rPr>
              <a:t>https://azure.microsoft.com/en-us/services/cognitive-services/text-analytics/</a:t>
            </a:r>
            <a:endParaRPr lang="en-US" sz="2000" dirty="0">
              <a:ea typeface="Helvetica Light" charset="0"/>
              <a:cs typeface="Helvetica Light" charset="0"/>
            </a:endParaRPr>
          </a:p>
        </p:txBody>
      </p:sp>
    </p:spTree>
    <p:extLst>
      <p:ext uri="{BB962C8B-B14F-4D97-AF65-F5344CB8AC3E}">
        <p14:creationId xmlns:p14="http://schemas.microsoft.com/office/powerpoint/2010/main" val="2132376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Charter Roman" charset="0"/>
                <a:cs typeface="Charter Roman" charset="0"/>
              </a:rPr>
              <a:t>SUPPLEMENTAL MATERIAL – MULTINOMIAL NAÏVE BAYES CLASSIFICATION</a:t>
            </a:r>
          </a:p>
        </p:txBody>
      </p:sp>
      <p:sp>
        <p:nvSpPr>
          <p:cNvPr id="4" name="Text Placeholder 3">
            <a:extLst>
              <a:ext uri="{FF2B5EF4-FFF2-40B4-BE49-F238E27FC236}">
                <a16:creationId xmlns:a16="http://schemas.microsoft.com/office/drawing/2014/main" xmlns="" id="{FDD651D7-6532-0A4A-95C7-7E643490CBEE}"/>
              </a:ext>
            </a:extLst>
          </p:cNvPr>
          <p:cNvSpPr>
            <a:spLocks noGrp="1"/>
          </p:cNvSpPr>
          <p:nvPr>
            <p:ph type="body" idx="1"/>
          </p:nvPr>
        </p:nvSpPr>
        <p:spPr/>
        <p:txBody>
          <a:bodyPr/>
          <a:lstStyle/>
          <a:p>
            <a:r>
              <a:rPr lang="en-US" dirty="0">
                <a:latin typeface="Helvetica Light" charset="0"/>
                <a:ea typeface="Helvetica Light" charset="0"/>
                <a:cs typeface="Helvetica Light" charset="0"/>
              </a:rPr>
              <a:t>TEXT MINING AND SENTIMENT ANALYSIS</a:t>
            </a:r>
          </a:p>
          <a:p>
            <a:endParaRPr lang="en-US" dirty="0"/>
          </a:p>
        </p:txBody>
      </p:sp>
    </p:spTree>
    <p:extLst>
      <p:ext uri="{BB962C8B-B14F-4D97-AF65-F5344CB8AC3E}">
        <p14:creationId xmlns:p14="http://schemas.microsoft.com/office/powerpoint/2010/main" val="2199989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Multinomial Naïve Bayes Classification</a:t>
            </a:r>
          </a:p>
        </p:txBody>
      </p:sp>
      <mc:AlternateContent xmlns:mc="http://schemas.openxmlformats.org/markup-compatibility/2006" xmlns:a14="http://schemas.microsoft.com/office/drawing/2010/main">
        <mc:Choice Requires="a14">
          <p:sp>
            <p:nvSpPr>
              <p:cNvPr id="6" name="Content Placeholder 2"/>
              <p:cNvSpPr>
                <a:spLocks noGrp="1"/>
              </p:cNvSpPr>
              <p:nvPr>
                <p:ph idx="1"/>
              </p:nvPr>
            </p:nvSpPr>
            <p:spPr/>
            <p:txBody>
              <a:bodyPr>
                <a:noAutofit/>
              </a:bodyPr>
              <a:lstStyle/>
              <a:p>
                <a:pPr marL="0" indent="0" algn="just">
                  <a:buNone/>
                </a:pPr>
                <a:r>
                  <a:rPr lang="en-US" b="1" dirty="0"/>
                  <a:t>Multinomial naïve Bayes </a:t>
                </a:r>
                <a:r>
                  <a:rPr lang="en-US" dirty="0"/>
                  <a:t>is an algorithm where the feature vectors in each class are assumed to have a multinomial distribution (best known application: </a:t>
                </a:r>
                <a:r>
                  <a:rPr lang="en-US" b="1" dirty="0"/>
                  <a:t>spam filters</a:t>
                </a:r>
                <a:r>
                  <a:rPr lang="en-US" dirty="0"/>
                  <a:t>)</a:t>
                </a:r>
              </a:p>
              <a:p>
                <a:pPr marL="0" indent="0" algn="just">
                  <a:buNone/>
                </a:pPr>
                <a:endParaRPr lang="en-US" sz="1000" dirty="0"/>
              </a:p>
              <a:p>
                <a:pPr marL="0" indent="0" algn="just">
                  <a:buNone/>
                </a:pPr>
                <a:r>
                  <a:rPr lang="en-US" dirty="0"/>
                  <a:t>Dataset </a:t>
                </a:r>
                <a14:m>
                  <m:oMath xmlns:m="http://schemas.openxmlformats.org/officeDocument/2006/math">
                    <m:r>
                      <a:rPr lang="en-US" i="1" dirty="0">
                        <a:latin typeface="Cambria Math" panose="02040503050406030204" pitchFamily="18" charset="0"/>
                      </a:rPr>
                      <m:t>𝑀</m:t>
                    </m:r>
                    <m:r>
                      <a:rPr lang="en-US" i="1" dirty="0">
                        <a:latin typeface="Cambria Math" panose="02040503050406030204" pitchFamily="18" charset="0"/>
                      </a:rPr>
                      <m:t> </m:t>
                    </m:r>
                  </m:oMath>
                </a14:m>
                <a:r>
                  <a:rPr lang="en-US" dirty="0"/>
                  <a:t>with a number of email messages (the </a:t>
                </a:r>
                <a:r>
                  <a:rPr lang="en-US" b="1" dirty="0"/>
                  <a:t>records</a:t>
                </a:r>
                <a:r>
                  <a:rPr lang="en-US" dirty="0"/>
                  <a:t>) </a:t>
                </a:r>
              </a:p>
              <a:p>
                <a:pPr marL="0" indent="0" algn="just">
                  <a:buNone/>
                </a:pPr>
                <a:endParaRPr lang="en-US" sz="1000" dirty="0"/>
              </a:p>
              <a:p>
                <a:pPr marL="0" indent="0" algn="just">
                  <a:buNone/>
                </a:pPr>
                <a:r>
                  <a:rPr lang="en-US" dirty="0"/>
                  <a:t>Each record has </a:t>
                </a:r>
                <a14:m>
                  <m:oMath xmlns:m="http://schemas.openxmlformats.org/officeDocument/2006/math">
                    <m:r>
                      <a:rPr lang="en-US" i="1" dirty="0">
                        <a:latin typeface="Cambria Math" panose="02040503050406030204" pitchFamily="18" charset="0"/>
                      </a:rPr>
                      <m:t>𝑛</m:t>
                    </m:r>
                  </m:oMath>
                </a14:m>
                <a:r>
                  <a:rPr lang="en-US" dirty="0"/>
                  <a:t> features (the </a:t>
                </a:r>
                <a:r>
                  <a:rPr lang="en-US" b="1" dirty="0"/>
                  <a:t>frequencies</a:t>
                </a:r>
                <a:r>
                  <a:rPr lang="en-US" dirty="0"/>
                  <a:t> of </a:t>
                </a:r>
                <a14:m>
                  <m:oMath xmlns:m="http://schemas.openxmlformats.org/officeDocument/2006/math">
                    <m:r>
                      <a:rPr lang="en-US" i="1" dirty="0">
                        <a:latin typeface="Cambria Math" panose="02040503050406030204" pitchFamily="18" charset="0"/>
                      </a:rPr>
                      <m:t>𝑛</m:t>
                    </m:r>
                  </m:oMath>
                </a14:m>
                <a:r>
                  <a:rPr lang="en-US" dirty="0"/>
                  <a:t> selected terms in the email message body) </a:t>
                </a:r>
              </a:p>
              <a:p>
                <a:pPr marL="0" indent="0" algn="just">
                  <a:buNone/>
                </a:pPr>
                <a:endParaRPr lang="en-US" sz="1000" dirty="0"/>
              </a:p>
              <a:p>
                <a:pPr marL="0" indent="0" algn="just">
                  <a:buNone/>
                </a:pPr>
                <a:r>
                  <a:rPr lang="en-US" dirty="0"/>
                  <a:t>Each record is represented by a </a:t>
                </a:r>
                <a:r>
                  <a:rPr lang="en-US" b="1" dirty="0"/>
                  <a:t>feature vector</a:t>
                </a:r>
                <a:r>
                  <a:rPr lang="en-US" dirty="0"/>
                  <a:t> denoted by </a:t>
                </a:r>
                <a:endParaRPr lang="en-US" b="1" i="1" dirty="0"/>
              </a:p>
              <a:p>
                <a:pPr marL="0" indent="0" algn="ctr">
                  <a:buNone/>
                </a:pPr>
                <a14:m>
                  <m:oMathPara xmlns:m="http://schemas.openxmlformats.org/officeDocument/2006/math">
                    <m:oMathParaPr>
                      <m:jc m:val="centerGroup"/>
                    </m:oMathParaPr>
                    <m:oMath xmlns:m="http://schemas.openxmlformats.org/officeDocument/2006/math">
                      <m:r>
                        <a:rPr lang="en-US" b="1" i="1" dirty="0">
                          <a:latin typeface="Cambria Math" panose="02040503050406030204" pitchFamily="18" charset="0"/>
                        </a:rPr>
                        <m:t>𝒙</m:t>
                      </m:r>
                      <m:r>
                        <a:rPr lang="en-US" i="1" dirty="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a:rPr lang="en-US" i="1" dirty="0">
                          <a:latin typeface="Cambria Math" panose="02040503050406030204" pitchFamily="18" charset="0"/>
                        </a:rPr>
                        <m:t>)</m:t>
                      </m:r>
                    </m:oMath>
                  </m:oMathPara>
                </a14:m>
                <a:endParaRPr lang="en-US" dirty="0"/>
              </a:p>
            </p:txBody>
          </p:sp>
        </mc:Choice>
        <mc:Fallback xmlns="">
          <p:sp>
            <p:nvSpPr>
              <p:cNvPr id="6" name="Content Placeholder 2"/>
              <p:cNvSpPr>
                <a:spLocks noGrp="1" noRot="1" noChangeAspect="1" noMove="1" noResize="1" noEditPoints="1" noAdjustHandles="1" noChangeArrowheads="1" noChangeShapeType="1" noTextEdit="1"/>
              </p:cNvSpPr>
              <p:nvPr>
                <p:ph idx="1"/>
              </p:nvPr>
            </p:nvSpPr>
            <p:spPr>
              <a:blipFill>
                <a:blip r:embed="rId2"/>
                <a:stretch>
                  <a:fillRect l="-806" r="-806"/>
                </a:stretch>
              </a:blipFill>
            </p:spPr>
            <p:txBody>
              <a:bodyPr/>
              <a:lstStyle/>
              <a:p>
                <a:r>
                  <a:rPr lang="en-US">
                    <a:noFill/>
                  </a:rPr>
                  <a:t> </a:t>
                </a:r>
              </a:p>
            </p:txBody>
          </p:sp>
        </mc:Fallback>
      </mc:AlternateContent>
    </p:spTree>
    <p:extLst>
      <p:ext uri="{BB962C8B-B14F-4D97-AF65-F5344CB8AC3E}">
        <p14:creationId xmlns:p14="http://schemas.microsoft.com/office/powerpoint/2010/main" val="2466036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Multinomial Naïve Bayes Classification</a:t>
            </a:r>
          </a:p>
        </p:txBody>
      </p:sp>
      <mc:AlternateContent xmlns:mc="http://schemas.openxmlformats.org/markup-compatibility/2006" xmlns:a14="http://schemas.microsoft.com/office/drawing/2010/main">
        <mc:Choice Requires="a14">
          <p:sp>
            <p:nvSpPr>
              <p:cNvPr id="6" name="Content Placeholder 2"/>
              <p:cNvSpPr>
                <a:spLocks noGrp="1"/>
              </p:cNvSpPr>
              <p:nvPr>
                <p:ph idx="1"/>
              </p:nvPr>
            </p:nvSpPr>
            <p:spPr/>
            <p:txBody>
              <a:bodyPr>
                <a:noAutofit/>
              </a:bodyPr>
              <a:lstStyle/>
              <a:p>
                <a:pPr marL="0" indent="0" algn="just">
                  <a:buNone/>
                </a:pPr>
                <a:r>
                  <a:rPr lang="en-US" dirty="0"/>
                  <a:t>Assume that there are </a:t>
                </a:r>
                <a14:m>
                  <m:oMath xmlns:m="http://schemas.openxmlformats.org/officeDocument/2006/math">
                    <m:r>
                      <a:rPr lang="en-US" i="1" dirty="0" smtClean="0">
                        <a:latin typeface="Cambria Math" panose="02040503050406030204" pitchFamily="18" charset="0"/>
                      </a:rPr>
                      <m:t>𝐾</m:t>
                    </m:r>
                  </m:oMath>
                </a14:m>
                <a:r>
                  <a:rPr lang="en-US" dirty="0"/>
                  <a:t> categories in which a record could be </a:t>
                </a:r>
                <a:r>
                  <a:rPr lang="en-US" b="1" dirty="0"/>
                  <a:t>classified</a:t>
                </a:r>
                <a:r>
                  <a:rPr lang="en-US" dirty="0"/>
                  <a:t> </a:t>
                </a:r>
              </a:p>
              <a:p>
                <a:pPr lvl="1" algn="just">
                  <a:buFont typeface="Wingdings" panose="05000000000000000000" pitchFamily="2" charset="2"/>
                  <a:buChar char="§"/>
                </a:pPr>
                <a:r>
                  <a:rPr lang="en-US" dirty="0"/>
                  <a:t>labels: spam, quarantined, personal, business, etc.</a:t>
                </a:r>
              </a:p>
              <a:p>
                <a:pPr marL="0" indent="0" algn="just">
                  <a:buNone/>
                </a:pPr>
                <a:endParaRPr lang="en-US" sz="1000" dirty="0"/>
              </a:p>
              <a:p>
                <a:pPr marL="0" indent="0" algn="just">
                  <a:buNone/>
                </a:pPr>
                <a:r>
                  <a:rPr lang="en-US" dirty="0"/>
                  <a:t>Let </a:t>
                </a:r>
                <a14:m>
                  <m:oMath xmlns:m="http://schemas.openxmlformats.org/officeDocument/2006/math">
                    <m:d>
                      <m:dPr>
                        <m:begChr m:val="{"/>
                        <m:endChr m:val="}"/>
                        <m:ctrlPr>
                          <a:rPr lang="en-US" i="1" dirty="0">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r>
                          <a:rPr lang="en-US" i="1" dirty="0">
                            <a:latin typeface="Cambria Math" panose="02040503050406030204" pitchFamily="18" charset="0"/>
                          </a:rPr>
                          <m:t>:</m:t>
                        </m:r>
                        <m:r>
                          <a:rPr lang="en-US" i="1" dirty="0">
                            <a:latin typeface="Cambria Math" panose="02040503050406030204" pitchFamily="18" charset="0"/>
                          </a:rPr>
                          <m:t>𝑘</m:t>
                        </m:r>
                        <m:r>
                          <a:rPr lang="en-US" i="1" dirty="0">
                            <a:latin typeface="Cambria Math" panose="02040503050406030204" pitchFamily="18" charset="0"/>
                          </a:rPr>
                          <m:t>=1,…,</m:t>
                        </m:r>
                        <m:r>
                          <a:rPr lang="en-US" i="1" dirty="0">
                            <a:latin typeface="Cambria Math" panose="02040503050406030204" pitchFamily="18" charset="0"/>
                          </a:rPr>
                          <m:t>𝐾</m:t>
                        </m:r>
                      </m:e>
                    </m:d>
                  </m:oMath>
                </a14:m>
                <a:r>
                  <a:rPr lang="en-US" dirty="0"/>
                  <a:t> denote the categories </a:t>
                </a:r>
              </a:p>
              <a:p>
                <a:pPr marL="0" indent="0" algn="just">
                  <a:buNone/>
                </a:pPr>
                <a:endParaRPr lang="en-US" sz="1000" dirty="0"/>
              </a:p>
              <a:p>
                <a:pPr marL="0" indent="0" algn="just">
                  <a:buNone/>
                </a:pPr>
                <a:r>
                  <a:rPr lang="en-US" dirty="0"/>
                  <a:t>The classification problem is to determine </a:t>
                </a:r>
              </a:p>
              <a:p>
                <a:pPr marL="0" indent="0" algn="ctr">
                  <a:buNone/>
                </a:pPr>
                <a14:m>
                  <m:oMath xmlns:m="http://schemas.openxmlformats.org/officeDocument/2006/math">
                    <m:r>
                      <a:rPr lang="en-US" i="1">
                        <a:latin typeface="Cambria Math" panose="02040503050406030204" pitchFamily="18" charset="0"/>
                      </a:rPr>
                      <m:t>𝑃</m:t>
                    </m:r>
                    <m:r>
                      <a:rPr lang="en-US" i="1">
                        <a:latin typeface="Cambria Math" panose="02040503050406030204" pitchFamily="18" charset="0"/>
                      </a:rPr>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oMath>
                </a14:m>
                <a:r>
                  <a:rPr lang="en-US" dirty="0"/>
                  <a:t>|</a:t>
                </a:r>
                <a14:m>
                  <m:oMath xmlns:m="http://schemas.openxmlformats.org/officeDocument/2006/math">
                    <m:sSub>
                      <m:sSubPr>
                        <m:ctrlPr>
                          <a:rPr lang="en-US" i="1" dirty="0">
                            <a:latin typeface="Cambria Math" panose="02040503050406030204" pitchFamily="18" charset="0"/>
                          </a:rPr>
                        </m:ctrlPr>
                      </m:sSubPr>
                      <m:e>
                        <m:r>
                          <a:rPr lang="en-CA" b="0" i="1" dirty="0" smtClean="0">
                            <a:latin typeface="Cambria Math" charset="0"/>
                          </a:rPr>
                          <m:t> </m:t>
                        </m:r>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a:rPr lang="en-US" i="1" dirty="0">
                        <a:latin typeface="Cambria Math" panose="02040503050406030204" pitchFamily="18" charset="0"/>
                      </a:rPr>
                      <m:t>)</m:t>
                    </m:r>
                  </m:oMath>
                </a14:m>
                <a:r>
                  <a:rPr lang="en-US" dirty="0"/>
                  <a:t> for each </a:t>
                </a:r>
                <a14:m>
                  <m:oMath xmlns:m="http://schemas.openxmlformats.org/officeDocument/2006/math">
                    <m:r>
                      <a:rPr lang="en-US" i="1" dirty="0" smtClean="0">
                        <a:latin typeface="Cambria Math" panose="02040503050406030204" pitchFamily="18" charset="0"/>
                      </a:rPr>
                      <m:t>𝑘</m:t>
                    </m:r>
                  </m:oMath>
                </a14:m>
                <a:endParaRPr lang="en-US" dirty="0"/>
              </a:p>
              <a:p>
                <a:pPr marL="0" indent="0">
                  <a:buNone/>
                </a:pPr>
                <a:endParaRPr lang="en-US" sz="1000" dirty="0"/>
              </a:p>
              <a:p>
                <a:pPr marL="0" indent="0">
                  <a:buNone/>
                </a:pPr>
                <a:r>
                  <a:rPr lang="en-US" dirty="0"/>
                  <a:t>Prediction is given by the class for which this value is </a:t>
                </a:r>
                <a:r>
                  <a:rPr lang="en-US" b="1" dirty="0"/>
                  <a:t>highest</a:t>
                </a:r>
              </a:p>
              <a:p>
                <a:pPr marL="0" indent="0" algn="just">
                  <a:buNone/>
                </a:pPr>
                <a:endParaRPr lang="en-US" sz="1000" dirty="0">
                  <a:ea typeface="Charter Roman" charset="0"/>
                  <a:cs typeface="Charter Roman" charset="0"/>
                </a:endParaRPr>
              </a:p>
            </p:txBody>
          </p:sp>
        </mc:Choice>
        <mc:Fallback xmlns="">
          <p:sp>
            <p:nvSpPr>
              <p:cNvPr id="6" name="Content Placeholder 2"/>
              <p:cNvSpPr>
                <a:spLocks noGrp="1" noRot="1" noChangeAspect="1" noMove="1" noResize="1" noEditPoints="1" noAdjustHandles="1" noChangeArrowheads="1" noChangeShapeType="1" noTextEdit="1"/>
              </p:cNvSpPr>
              <p:nvPr>
                <p:ph idx="1"/>
              </p:nvPr>
            </p:nvSpPr>
            <p:spPr>
              <a:blipFill>
                <a:blip r:embed="rId2"/>
                <a:stretch>
                  <a:fillRect l="-806"/>
                </a:stretch>
              </a:blipFill>
            </p:spPr>
            <p:txBody>
              <a:bodyPr/>
              <a:lstStyle/>
              <a:p>
                <a:r>
                  <a:rPr lang="en-US">
                    <a:noFill/>
                  </a:rPr>
                  <a:t> </a:t>
                </a:r>
              </a:p>
            </p:txBody>
          </p:sp>
        </mc:Fallback>
      </mc:AlternateContent>
      <p:sp>
        <p:nvSpPr>
          <p:cNvPr id="3" name="Rectangle 2"/>
          <p:cNvSpPr/>
          <p:nvPr/>
        </p:nvSpPr>
        <p:spPr>
          <a:xfrm>
            <a:off x="3585971" y="4689157"/>
            <a:ext cx="5020056" cy="60350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a:endParaRPr>
          </a:p>
        </p:txBody>
      </p:sp>
    </p:spTree>
    <p:extLst>
      <p:ext uri="{BB962C8B-B14F-4D97-AF65-F5344CB8AC3E}">
        <p14:creationId xmlns:p14="http://schemas.microsoft.com/office/powerpoint/2010/main" val="180315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Multinomial Naïve Bayes Classification</a:t>
            </a:r>
          </a:p>
        </p:txBody>
      </p:sp>
      <mc:AlternateContent xmlns:mc="http://schemas.openxmlformats.org/markup-compatibility/2006" xmlns:a14="http://schemas.microsoft.com/office/drawing/2010/main">
        <mc:Choice Requires="a14">
          <p:sp>
            <p:nvSpPr>
              <p:cNvPr id="6" name="Content Placeholder 2"/>
              <p:cNvSpPr>
                <a:spLocks noGrp="1"/>
              </p:cNvSpPr>
              <p:nvPr>
                <p:ph idx="1"/>
              </p:nvPr>
            </p:nvSpPr>
            <p:spPr/>
            <p:txBody>
              <a:bodyPr>
                <a:noAutofit/>
              </a:bodyPr>
              <a:lstStyle/>
              <a:p>
                <a:pPr marL="0" indent="0" algn="just">
                  <a:buNone/>
                </a:pPr>
                <a:r>
                  <a:rPr lang="en-US" dirty="0"/>
                  <a:t>Fix </a:t>
                </a:r>
                <a14:m>
                  <m:oMath xmlns:m="http://schemas.openxmlformats.org/officeDocument/2006/math">
                    <m:r>
                      <a:rPr lang="en-US" i="1" dirty="0" smtClean="0">
                        <a:latin typeface="Cambria Math" panose="02040503050406030204" pitchFamily="18" charset="0"/>
                      </a:rPr>
                      <m:t>𝑘</m:t>
                    </m:r>
                  </m:oMath>
                </a14:m>
                <a:r>
                  <a:rPr lang="en-US" dirty="0"/>
                  <a:t>. From </a:t>
                </a:r>
                <a:r>
                  <a:rPr lang="en-US" b="1" dirty="0"/>
                  <a:t>Bayes’ Theorem</a:t>
                </a:r>
                <a:r>
                  <a:rPr lang="en-US" i="1" dirty="0"/>
                  <a:t>, </a:t>
                </a:r>
                <a:r>
                  <a:rPr lang="en-US" dirty="0"/>
                  <a:t>we have </a:t>
                </a:r>
              </a:p>
              <a:p>
                <a:pPr marL="0" indent="0" algn="ctr">
                  <a:buNone/>
                </a:pPr>
                <a14:m>
                  <m:oMath xmlns:m="http://schemas.openxmlformats.org/officeDocument/2006/math">
                    <m:r>
                      <a:rPr lang="en-US" i="1">
                        <a:latin typeface="Cambria Math" panose="02040503050406030204" pitchFamily="18" charset="0"/>
                      </a:rPr>
                      <m:t>𝑃</m:t>
                    </m:r>
                    <m:r>
                      <a:rPr lang="en-US" i="1">
                        <a:latin typeface="Cambria Math" panose="02040503050406030204" pitchFamily="18" charset="0"/>
                      </a:rPr>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oMath>
                </a14:m>
                <a:r>
                  <a:rPr lang="en-US" dirty="0"/>
                  <a:t>|</a:t>
                </a: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a:rPr lang="en-US" i="1" dirty="0">
                        <a:latin typeface="Cambria Math" panose="02040503050406030204" pitchFamily="18" charset="0"/>
                      </a:rPr>
                      <m:t>)</m:t>
                    </m:r>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𝑃</m:t>
                    </m:r>
                    <m:r>
                      <a:rPr lang="en-US" i="1" dirty="0">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r>
                      <a:rPr lang="en-US" i="1" dirty="0">
                        <a:latin typeface="Cambria Math" panose="02040503050406030204" pitchFamily="18" charset="0"/>
                        <a:ea typeface="Cambria Math" panose="02040503050406030204" pitchFamily="18" charset="0"/>
                      </a:rPr>
                      <m:t>)×</m:t>
                    </m:r>
                    <m:r>
                      <a:rPr lang="en-US" i="1">
                        <a:latin typeface="Cambria Math" panose="02040503050406030204" pitchFamily="18" charset="0"/>
                      </a:rPr>
                      <m:t>𝑃</m:t>
                    </m:r>
                    <m:r>
                      <a:rPr lang="en-US" i="1">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m:rPr>
                        <m:nor/>
                      </m:rPr>
                      <a:rPr lang="en-US" dirty="0"/>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r>
                      <a:rPr lang="en-US" i="1" dirty="0">
                        <a:latin typeface="Cambria Math" panose="02040503050406030204" pitchFamily="18" charset="0"/>
                      </a:rPr>
                      <m:t>)</m:t>
                    </m:r>
                  </m:oMath>
                </a14:m>
                <a:endParaRPr lang="en-US" dirty="0"/>
              </a:p>
              <a:p>
                <a:pPr marL="0" indent="0" algn="just">
                  <a:buNone/>
                </a:pPr>
                <a:endParaRPr lang="en-US" sz="1000" dirty="0"/>
              </a:p>
              <a:p>
                <a:pPr marL="0" indent="0" algn="just">
                  <a:buNone/>
                </a:pPr>
                <a:r>
                  <a:rPr lang="en-US" dirty="0"/>
                  <a:t>The </a:t>
                </a:r>
                <a:r>
                  <a:rPr lang="en-US" b="1" dirty="0"/>
                  <a:t>naïve</a:t>
                </a:r>
                <a:r>
                  <a:rPr lang="en-US" dirty="0"/>
                  <a:t> assumption is </a:t>
                </a:r>
                <a:endParaRPr lang="en-US" sz="1000" dirty="0"/>
              </a:p>
              <a:p>
                <a:pPr marL="0" indent="0" algn="just">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m:rPr>
                              <m:nor/>
                            </m:rPr>
                            <a:rPr lang="en-US" dirty="0"/>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e>
                      </m:d>
                      <m:r>
                        <a:rPr lang="en-US" i="1" dirty="0">
                          <a:latin typeface="Cambria Math" panose="02040503050406030204" pitchFamily="18" charset="0"/>
                        </a:rPr>
                        <m:t>=</m:t>
                      </m:r>
                      <m:r>
                        <a:rPr lang="en-US" i="1" dirty="0">
                          <a:latin typeface="Cambria Math" panose="02040503050406030204" pitchFamily="18" charset="0"/>
                        </a:rPr>
                        <m:t>𝑃</m:t>
                      </m:r>
                      <m:d>
                        <m:dPr>
                          <m:ctrlPr>
                            <a:rPr lang="en-US" i="1">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m:rPr>
                              <m:nor/>
                            </m:rPr>
                            <a:rPr lang="en-US" dirty="0"/>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e>
                      </m:d>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rPr>
                        <m:t>𝑃</m:t>
                      </m:r>
                      <m:d>
                        <m:dPr>
                          <m:ctrlPr>
                            <a:rPr lang="en-US" i="1">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m:rPr>
                              <m:nor/>
                            </m:rPr>
                            <a:rPr lang="en-US" dirty="0"/>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e>
                      </m:d>
                    </m:oMath>
                  </m:oMathPara>
                </a14:m>
                <a:r>
                  <a:rPr lang="en-US" dirty="0"/>
                  <a:t/>
                </a:r>
                <a:br>
                  <a:rPr lang="en-US" dirty="0"/>
                </a:br>
                <a:endParaRPr lang="en-US" sz="200" dirty="0"/>
              </a:p>
              <a:p>
                <a:pPr marL="0" indent="0" algn="just">
                  <a:buClr>
                    <a:schemeClr val="bg1"/>
                  </a:buClr>
                  <a:buNone/>
                </a:pPr>
                <a:r>
                  <a:rPr lang="en-US" dirty="0"/>
                  <a:t>so that </a:t>
                </a:r>
              </a:p>
              <a:p>
                <a:pPr marL="0" indent="0" algn="ctr">
                  <a:buClr>
                    <a:schemeClr val="bg1"/>
                  </a:buClr>
                  <a:buNone/>
                </a:pPr>
                <a14:m>
                  <m:oMath xmlns:m="http://schemas.openxmlformats.org/officeDocument/2006/math">
                    <m:r>
                      <a:rPr lang="en-US" i="1">
                        <a:latin typeface="Cambria Math" panose="02040503050406030204" pitchFamily="18" charset="0"/>
                      </a:rPr>
                      <m:t>𝑃</m:t>
                    </m:r>
                    <m:r>
                      <a:rPr lang="en-US" i="1">
                        <a:latin typeface="Cambria Math" panose="02040503050406030204" pitchFamily="18" charset="0"/>
                      </a:rPr>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oMath>
                </a14:m>
                <a:r>
                  <a:rPr lang="en-US" dirty="0"/>
                  <a:t>|</a:t>
                </a: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a:rPr lang="en-US" i="1" dirty="0">
                        <a:latin typeface="Cambria Math" panose="02040503050406030204" pitchFamily="18" charset="0"/>
                      </a:rPr>
                      <m:t>)</m:t>
                    </m:r>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𝑃</m:t>
                    </m:r>
                    <m:r>
                      <a:rPr lang="en-US" i="1" dirty="0">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r>
                      <a:rPr lang="en-US" i="1" dirty="0">
                        <a:latin typeface="Cambria Math" panose="02040503050406030204" pitchFamily="18" charset="0"/>
                        <a:ea typeface="Cambria Math" panose="02040503050406030204" pitchFamily="18" charset="0"/>
                      </a:rPr>
                      <m:t>)×</m:t>
                    </m:r>
                    <m:nary>
                      <m:naryPr>
                        <m:chr m:val="∏"/>
                        <m:limLoc m:val="subSup"/>
                        <m:ctrlPr>
                          <a:rPr lang="en-US" i="1" dirty="0">
                            <a:latin typeface="Cambria Math" panose="02040503050406030204" pitchFamily="18" charset="0"/>
                          </a:rPr>
                        </m:ctrlPr>
                      </m:naryPr>
                      <m:sub>
                        <m:r>
                          <m:rPr>
                            <m:brk m:alnAt="25"/>
                          </m:rPr>
                          <a:rPr lang="en-US" i="1" dirty="0">
                            <a:latin typeface="Cambria Math" panose="02040503050406030204" pitchFamily="18" charset="0"/>
                          </a:rPr>
                          <m:t>𝑖</m:t>
                        </m:r>
                        <m:r>
                          <a:rPr lang="en-US" i="1" dirty="0">
                            <a:latin typeface="Cambria Math" panose="02040503050406030204" pitchFamily="18" charset="0"/>
                          </a:rPr>
                          <m:t>=1</m:t>
                        </m:r>
                      </m:sub>
                      <m:sup>
                        <m:r>
                          <a:rPr lang="en-US" i="1" dirty="0">
                            <a:latin typeface="Cambria Math" panose="02040503050406030204" pitchFamily="18" charset="0"/>
                          </a:rPr>
                          <m:t>𝑛</m:t>
                        </m:r>
                      </m:sup>
                      <m:e>
                        <m:r>
                          <a:rPr lang="en-US" i="1" dirty="0">
                            <a:latin typeface="Cambria Math" panose="02040503050406030204" pitchFamily="18" charset="0"/>
                          </a:rPr>
                          <m:t>𝑃</m:t>
                        </m:r>
                        <m:d>
                          <m:dPr>
                            <m:ctrlPr>
                              <a:rPr lang="en-US" i="1">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𝑖</m:t>
                                </m:r>
                              </m:sub>
                            </m:sSub>
                            <m:r>
                              <m:rPr>
                                <m:nor/>
                              </m:rPr>
                              <a:rPr lang="en-US" dirty="0"/>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e>
                        </m:d>
                      </m:e>
                    </m:nary>
                  </m:oMath>
                </a14:m>
                <a:endParaRPr lang="en-US" sz="200" dirty="0"/>
              </a:p>
              <a:p>
                <a:pPr marL="0" indent="0" algn="ctr">
                  <a:buClr>
                    <a:schemeClr val="bg1"/>
                  </a:buClr>
                  <a:buNone/>
                </a:pPr>
                <a:endParaRPr lang="en-US" sz="200" dirty="0"/>
              </a:p>
              <a:p>
                <a:pPr marL="0" indent="0" algn="just">
                  <a:buNone/>
                </a:pPr>
                <a:r>
                  <a:rPr lang="en-US" dirty="0"/>
                  <a:t>The </a:t>
                </a:r>
                <a:r>
                  <a:rPr lang="en-US" b="1" dirty="0"/>
                  <a:t>multinomial</a:t>
                </a:r>
                <a:r>
                  <a:rPr lang="en-US" dirty="0"/>
                  <a:t> assumption is</a:t>
                </a:r>
              </a:p>
              <a:p>
                <a:pPr marL="0" indent="0" algn="ctr">
                  <a:buNone/>
                </a:pPr>
                <a14:m>
                  <m:oMath xmlns:m="http://schemas.openxmlformats.org/officeDocument/2006/math">
                    <m:r>
                      <a:rPr lang="en-US" i="1" dirty="0">
                        <a:latin typeface="Cambria Math" panose="02040503050406030204" pitchFamily="18" charset="0"/>
                      </a:rPr>
                      <m:t>𝑃</m:t>
                    </m:r>
                    <m:d>
                      <m:dPr>
                        <m:ctrlPr>
                          <a:rPr lang="en-US" i="1">
                            <a:latin typeface="Cambria Math" panose="02040503050406030204" pitchFamily="18" charset="0"/>
                          </a:rPr>
                        </m:ctrlPr>
                      </m:dPr>
                      <m:e>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𝑖</m:t>
                            </m:r>
                          </m:sub>
                        </m:sSub>
                        <m:r>
                          <m:rPr>
                            <m:nor/>
                          </m:rPr>
                          <a:rPr lang="en-US" dirty="0"/>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e>
                    </m:d>
                    <m:r>
                      <a:rPr lang="en-US" i="1" dirty="0">
                        <a:latin typeface="Cambria Math" panose="02040503050406030204" pitchFamily="18" charset="0"/>
                        <a:ea typeface="Cambria Math" panose="02040503050406030204" pitchFamily="18" charset="0"/>
                      </a:rPr>
                      <m:t>∝</m:t>
                    </m:r>
                    <m:sSubSup>
                      <m:sSubSupPr>
                        <m:ctrlPr>
                          <a:rPr lang="en-US" i="1" dirty="0">
                            <a:latin typeface="Cambria Math" panose="02040503050406030204" pitchFamily="18" charset="0"/>
                          </a:rPr>
                        </m:ctrlPr>
                      </m:sSubSupPr>
                      <m:e>
                        <m:r>
                          <a:rPr lang="en-US" i="1" dirty="0">
                            <a:latin typeface="Cambria Math" panose="02040503050406030204" pitchFamily="18" charset="0"/>
                          </a:rPr>
                          <m:t>𝑝</m:t>
                        </m:r>
                      </m:e>
                      <m:sub>
                        <m:r>
                          <a:rPr lang="en-US" i="1" dirty="0">
                            <a:latin typeface="Cambria Math" panose="02040503050406030204" pitchFamily="18" charset="0"/>
                          </a:rPr>
                          <m:t>𝑘</m:t>
                        </m:r>
                        <m:r>
                          <a:rPr lang="en-US" i="1" dirty="0">
                            <a:latin typeface="Cambria Math" panose="02040503050406030204" pitchFamily="18" charset="0"/>
                          </a:rPr>
                          <m:t>,</m:t>
                        </m:r>
                        <m:r>
                          <a:rPr lang="en-US" i="1" dirty="0">
                            <a:latin typeface="Cambria Math" panose="02040503050406030204" pitchFamily="18" charset="0"/>
                          </a:rPr>
                          <m:t>𝑖</m:t>
                        </m:r>
                      </m:sub>
                      <m:sup>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𝑖</m:t>
                            </m:r>
                          </m:sub>
                        </m:sSub>
                      </m:sup>
                    </m:sSubSup>
                  </m:oMath>
                </a14:m>
                <a:r>
                  <a:rPr lang="en-US" dirty="0"/>
                  <a:t>, where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𝑘</m:t>
                        </m:r>
                        <m:r>
                          <a:rPr lang="en-US" i="1">
                            <a:latin typeface="Cambria Math" panose="02040503050406030204" pitchFamily="18" charset="0"/>
                          </a:rPr>
                          <m:t>,</m:t>
                        </m:r>
                        <m:r>
                          <a:rPr lang="en-US" i="1">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∈[0,1]</m:t>
                    </m:r>
                  </m:oMath>
                </a14:m>
                <a:r>
                  <a:rPr lang="en-US" dirty="0"/>
                  <a:t> for each word </a:t>
                </a:r>
                <a14:m>
                  <m:oMath xmlns:m="http://schemas.openxmlformats.org/officeDocument/2006/math">
                    <m:r>
                      <a:rPr lang="en-US" i="1" dirty="0" smtClean="0">
                        <a:latin typeface="Cambria Math" charset="0"/>
                      </a:rPr>
                      <m:t>𝑖</m:t>
                    </m:r>
                  </m:oMath>
                </a14:m>
                <a:endParaRPr lang="en-US" i="1" dirty="0"/>
              </a:p>
              <a:p>
                <a:pPr marL="0" indent="0" algn="just">
                  <a:buNone/>
                </a:pPr>
                <a:endParaRPr lang="en-US" dirty="0">
                  <a:ea typeface="Helvetica Light" charset="0"/>
                  <a:cs typeface="Helvetica Light" charset="0"/>
                </a:endParaRPr>
              </a:p>
            </p:txBody>
          </p:sp>
        </mc:Choice>
        <mc:Fallback xmlns="">
          <p:sp>
            <p:nvSpPr>
              <p:cNvPr id="6" name="Content Placeholder 2"/>
              <p:cNvSpPr>
                <a:spLocks noGrp="1" noRot="1" noChangeAspect="1" noMove="1" noResize="1" noEditPoints="1" noAdjustHandles="1" noChangeArrowheads="1" noChangeShapeType="1" noTextEdit="1"/>
              </p:cNvSpPr>
              <p:nvPr>
                <p:ph idx="1"/>
              </p:nvPr>
            </p:nvSpPr>
            <p:spPr>
              <a:blipFill>
                <a:blip r:embed="rId2"/>
                <a:stretch>
                  <a:fillRect l="-806" t="-10398"/>
                </a:stretch>
              </a:blipFill>
            </p:spPr>
            <p:txBody>
              <a:bodyPr/>
              <a:lstStyle/>
              <a:p>
                <a:r>
                  <a:rPr lang="en-US">
                    <a:noFill/>
                  </a:rPr>
                  <a:t> </a:t>
                </a:r>
              </a:p>
            </p:txBody>
          </p:sp>
        </mc:Fallback>
      </mc:AlternateContent>
    </p:spTree>
    <p:extLst>
      <p:ext uri="{BB962C8B-B14F-4D97-AF65-F5344CB8AC3E}">
        <p14:creationId xmlns:p14="http://schemas.microsoft.com/office/powerpoint/2010/main" val="200395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Multinomial Naïve Bayes Classification</a:t>
            </a:r>
          </a:p>
        </p:txBody>
      </p:sp>
      <mc:AlternateContent xmlns:mc="http://schemas.openxmlformats.org/markup-compatibility/2006" xmlns:a14="http://schemas.microsoft.com/office/drawing/2010/main">
        <mc:Choice Requires="a14">
          <p:sp>
            <p:nvSpPr>
              <p:cNvPr id="6" name="Content Placeholder 2"/>
              <p:cNvSpPr>
                <a:spLocks noGrp="1"/>
              </p:cNvSpPr>
              <p:nvPr>
                <p:ph idx="1"/>
              </p:nvPr>
            </p:nvSpPr>
            <p:spPr/>
            <p:txBody>
              <a:bodyPr>
                <a:noAutofit/>
              </a:bodyPr>
              <a:lstStyle/>
              <a:p>
                <a:pPr marL="0" indent="0" algn="just">
                  <a:buNone/>
                </a:pPr>
                <a:r>
                  <a:rPr lang="en-US" dirty="0"/>
                  <a:t>Combining these assumptions, the posterior “probabilities” is</a:t>
                </a:r>
              </a:p>
              <a:p>
                <a:pPr marL="0" indent="0" algn="ctr">
                  <a:buNone/>
                </a:pPr>
                <a14:m>
                  <m:oMath xmlns:m="http://schemas.openxmlformats.org/officeDocument/2006/math">
                    <m:r>
                      <a:rPr lang="en-US" i="1">
                        <a:latin typeface="Cambria Math" panose="02040503050406030204" pitchFamily="18" charset="0"/>
                      </a:rPr>
                      <m:t>𝑃</m:t>
                    </m:r>
                    <m:r>
                      <a:rPr lang="en-US" i="1">
                        <a:latin typeface="Cambria Math" panose="02040503050406030204" pitchFamily="18" charset="0"/>
                      </a:rPr>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oMath>
                </a14:m>
                <a:r>
                  <a:rPr lang="en-US" dirty="0"/>
                  <a:t>|</a:t>
                </a: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a:rPr lang="en-US" i="1" dirty="0">
                        <a:latin typeface="Cambria Math" panose="02040503050406030204" pitchFamily="18" charset="0"/>
                      </a:rPr>
                      <m:t>)</m:t>
                    </m:r>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𝑃</m:t>
                    </m:r>
                    <m:r>
                      <a:rPr lang="en-US" i="1" dirty="0">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r>
                      <a:rPr lang="en-US" i="1" dirty="0">
                        <a:latin typeface="Cambria Math" panose="02040503050406030204" pitchFamily="18" charset="0"/>
                        <a:ea typeface="Cambria Math" panose="02040503050406030204" pitchFamily="18" charset="0"/>
                      </a:rPr>
                      <m:t>)×</m:t>
                    </m:r>
                    <m:nary>
                      <m:naryPr>
                        <m:chr m:val="∏"/>
                        <m:limLoc m:val="subSup"/>
                        <m:ctrlPr>
                          <a:rPr lang="en-US" i="1" dirty="0">
                            <a:latin typeface="Cambria Math" panose="02040503050406030204" pitchFamily="18" charset="0"/>
                          </a:rPr>
                        </m:ctrlPr>
                      </m:naryPr>
                      <m:sub>
                        <m:r>
                          <m:rPr>
                            <m:brk m:alnAt="25"/>
                          </m:rPr>
                          <a:rPr lang="en-US" i="1" dirty="0">
                            <a:latin typeface="Cambria Math" panose="02040503050406030204" pitchFamily="18" charset="0"/>
                          </a:rPr>
                          <m:t>𝑖</m:t>
                        </m:r>
                        <m:r>
                          <a:rPr lang="en-US" i="1" dirty="0">
                            <a:latin typeface="Cambria Math" panose="02040503050406030204" pitchFamily="18" charset="0"/>
                          </a:rPr>
                          <m:t>=1</m:t>
                        </m:r>
                      </m:sub>
                      <m:sup>
                        <m:r>
                          <a:rPr lang="en-US" i="1" dirty="0">
                            <a:latin typeface="Cambria Math" panose="02040503050406030204" pitchFamily="18" charset="0"/>
                          </a:rPr>
                          <m:t>𝑛</m:t>
                        </m:r>
                      </m:sup>
                      <m:e>
                        <m:sSubSup>
                          <m:sSubSupPr>
                            <m:ctrlPr>
                              <a:rPr lang="en-US" i="1" dirty="0">
                                <a:latin typeface="Cambria Math" panose="02040503050406030204" pitchFamily="18" charset="0"/>
                              </a:rPr>
                            </m:ctrlPr>
                          </m:sSubSupPr>
                          <m:e>
                            <m:r>
                              <a:rPr lang="en-US" i="1" dirty="0">
                                <a:latin typeface="Cambria Math" panose="02040503050406030204" pitchFamily="18" charset="0"/>
                              </a:rPr>
                              <m:t>𝑝</m:t>
                            </m:r>
                          </m:e>
                          <m:sub>
                            <m:r>
                              <a:rPr lang="en-US" i="1" dirty="0">
                                <a:latin typeface="Cambria Math" panose="02040503050406030204" pitchFamily="18" charset="0"/>
                              </a:rPr>
                              <m:t>𝑘</m:t>
                            </m:r>
                            <m:r>
                              <a:rPr lang="en-US" i="1" dirty="0">
                                <a:latin typeface="Cambria Math" panose="02040503050406030204" pitchFamily="18" charset="0"/>
                              </a:rPr>
                              <m:t>,</m:t>
                            </m:r>
                            <m:r>
                              <a:rPr lang="en-US" i="1" dirty="0">
                                <a:latin typeface="Cambria Math" panose="02040503050406030204" pitchFamily="18" charset="0"/>
                              </a:rPr>
                              <m:t>𝑖</m:t>
                            </m:r>
                          </m:sub>
                          <m:sup>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𝑖</m:t>
                                </m:r>
                              </m:sub>
                            </m:sSub>
                          </m:sup>
                        </m:sSubSup>
                      </m:e>
                    </m:nary>
                  </m:oMath>
                </a14:m>
                <a:endParaRPr lang="en-US" dirty="0"/>
              </a:p>
              <a:p>
                <a:pPr marL="0" indent="0" algn="ctr">
                  <a:buNone/>
                </a:pPr>
                <a:endParaRPr lang="en-US" sz="1000" dirty="0"/>
              </a:p>
              <a:p>
                <a:pPr marL="0" indent="0">
                  <a:buNone/>
                </a:pPr>
                <a:r>
                  <a:rPr lang="en-US" dirty="0"/>
                  <a:t>The model can be linearized by taking logarithms </a:t>
                </a:r>
                <a:endParaRPr lang="en-US" sz="200" dirty="0"/>
              </a:p>
              <a:p>
                <a:pPr marL="0" indent="0" algn="ctr">
                  <a:buNone/>
                </a:pPr>
                <a14:m>
                  <m:oMath xmlns:m="http://schemas.openxmlformats.org/officeDocument/2006/math">
                    <m:r>
                      <m:rPr>
                        <m:nor/>
                      </m:rPr>
                      <a:rPr lang="en-US" b="0" i="0" smtClean="0"/>
                      <m:t>log</m:t>
                    </m:r>
                    <m:r>
                      <m:rPr>
                        <m:nor/>
                      </m:rPr>
                      <a:rPr lang="en-US" b="0" i="0" smtClean="0"/>
                      <m:t> </m:t>
                    </m:r>
                    <m:r>
                      <a:rPr lang="en-US" i="1">
                        <a:latin typeface="Cambria Math" panose="02040503050406030204" pitchFamily="18" charset="0"/>
                      </a:rPr>
                      <m:t>𝑃</m:t>
                    </m:r>
                    <m:r>
                      <a:rPr lang="en-US" i="1">
                        <a:latin typeface="Cambria Math" panose="02040503050406030204" pitchFamily="18" charset="0"/>
                      </a:rPr>
                      <m:t>(</m:t>
                    </m:r>
                    <m:r>
                      <a:rPr lang="en-US" b="1" i="1">
                        <a:latin typeface="Cambria Math" panose="02040503050406030204" pitchFamily="18" charset="0"/>
                      </a:rPr>
                      <m:t>𝒙</m:t>
                    </m:r>
                    <m:r>
                      <a:rPr lang="en-US" i="1">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𝐶</m:t>
                        </m:r>
                      </m:e>
                      <m:sub>
                        <m:r>
                          <a:rPr lang="en-US" i="1" dirty="0">
                            <a:latin typeface="Cambria Math" panose="02040503050406030204" pitchFamily="18" charset="0"/>
                          </a:rPr>
                          <m:t>𝑘</m:t>
                        </m:r>
                      </m:sub>
                    </m:sSub>
                  </m:oMath>
                </a14:m>
                <a:r>
                  <a:rPr lang="en-US" dirty="0"/>
                  <a:t>|</a:t>
                </a: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a:rPr lang="en-US" i="1" dirty="0">
                        <a:latin typeface="Cambria Math" panose="02040503050406030204" pitchFamily="18" charset="0"/>
                      </a:rPr>
                      <m:t>)</m:t>
                    </m:r>
                    <m:r>
                      <a:rPr lang="en-US" i="1" dirty="0">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𝑏</m:t>
                        </m:r>
                      </m:e>
                      <m:sub>
                        <m:r>
                          <a:rPr lang="en-US" i="1" dirty="0">
                            <a:latin typeface="Cambria Math" panose="02040503050406030204" pitchFamily="18" charset="0"/>
                            <a:ea typeface="Cambria Math" panose="02040503050406030204" pitchFamily="18" charset="0"/>
                          </a:rPr>
                          <m:t>𝑘</m:t>
                        </m:r>
                      </m:sub>
                    </m:sSub>
                    <m:r>
                      <a:rPr lang="en-US" i="1" dirty="0">
                        <a:latin typeface="Cambria Math" panose="02040503050406030204" pitchFamily="18" charset="0"/>
                        <a:ea typeface="Cambria Math" panose="02040503050406030204" pitchFamily="18" charset="0"/>
                      </a:rPr>
                      <m:t>+</m:t>
                    </m:r>
                    <m:nary>
                      <m:naryPr>
                        <m:chr m:val="∑"/>
                        <m:limLoc m:val="subSup"/>
                        <m:ctrlPr>
                          <a:rPr lang="en-US" i="1" dirty="0">
                            <a:latin typeface="Cambria Math" panose="02040503050406030204" pitchFamily="18" charset="0"/>
                          </a:rPr>
                        </m:ctrlPr>
                      </m:naryPr>
                      <m:sub>
                        <m:r>
                          <m:rPr>
                            <m:brk m:alnAt="25"/>
                          </m:rPr>
                          <a:rPr lang="en-US" i="1" dirty="0">
                            <a:latin typeface="Cambria Math" panose="02040503050406030204" pitchFamily="18" charset="0"/>
                          </a:rPr>
                          <m:t>𝑖</m:t>
                        </m:r>
                        <m:r>
                          <a:rPr lang="en-US" i="1" dirty="0">
                            <a:latin typeface="Cambria Math" panose="02040503050406030204" pitchFamily="18" charset="0"/>
                          </a:rPr>
                          <m:t>=1</m:t>
                        </m:r>
                      </m:sub>
                      <m:sup>
                        <m:r>
                          <a:rPr lang="en-US" i="1" dirty="0">
                            <a:latin typeface="Cambria Math" panose="02040503050406030204" pitchFamily="18" charset="0"/>
                          </a:rPr>
                          <m:t>𝑛</m:t>
                        </m:r>
                      </m:sup>
                      <m:e>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𝑖</m:t>
                            </m:r>
                          </m:sub>
                        </m:sSub>
                        <m:r>
                          <a:rPr lang="en-US" i="1" dirty="0">
                            <a:latin typeface="Cambria Math" panose="02040503050406030204" pitchFamily="18" charset="0"/>
                            <a:ea typeface="Cambria Math" panose="02040503050406030204" pitchFamily="18" charset="0"/>
                          </a:rPr>
                          <m:t>∙</m:t>
                        </m:r>
                        <m:func>
                          <m:funcPr>
                            <m:ctrlPr>
                              <a:rPr lang="en-US" i="1" dirty="0">
                                <a:latin typeface="Cambria Math" panose="02040503050406030204" pitchFamily="18" charset="0"/>
                                <a:ea typeface="Cambria Math" panose="02040503050406030204" pitchFamily="18" charset="0"/>
                              </a:rPr>
                            </m:ctrlPr>
                          </m:funcPr>
                          <m:fName>
                            <m:r>
                              <m:rPr>
                                <m:sty m:val="p"/>
                              </m:rPr>
                              <a:rPr lang="en-US" dirty="0">
                                <a:latin typeface="Cambria Math" panose="02040503050406030204" pitchFamily="18" charset="0"/>
                                <a:ea typeface="Cambria Math" panose="02040503050406030204" pitchFamily="18" charset="0"/>
                              </a:rPr>
                              <m:t>log</m:t>
                            </m:r>
                          </m:fName>
                          <m:e>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𝑝</m:t>
                                </m:r>
                              </m:e>
                              <m:sub>
                                <m:r>
                                  <a:rPr lang="en-US" i="1" dirty="0">
                                    <a:latin typeface="Cambria Math" panose="02040503050406030204" pitchFamily="18" charset="0"/>
                                    <a:ea typeface="Cambria Math" panose="02040503050406030204" pitchFamily="18" charset="0"/>
                                  </a:rPr>
                                  <m:t>𝑘</m:t>
                                </m:r>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𝑖</m:t>
                                </m:r>
                              </m:sub>
                            </m:sSub>
                          </m:e>
                        </m:func>
                      </m:e>
                    </m:nary>
                  </m:oMath>
                </a14:m>
                <a:endParaRPr lang="en-US" dirty="0"/>
              </a:p>
              <a:p>
                <a:pPr marL="0" indent="0" algn="just">
                  <a:buNone/>
                </a:pPr>
                <a:endParaRPr lang="en-US" sz="200" dirty="0"/>
              </a:p>
              <a:p>
                <a:pPr marL="0" indent="0" algn="just">
                  <a:buNone/>
                </a:pPr>
                <a:endParaRPr lang="en-US" sz="1000" dirty="0"/>
              </a:p>
              <a:p>
                <a:pPr marL="0" indent="0" algn="just">
                  <a:buNone/>
                </a:pPr>
                <a:r>
                  <a:rPr lang="en-US" dirty="0"/>
                  <a:t>The classifier is </a:t>
                </a:r>
                <a:r>
                  <a:rPr lang="en-US" b="1" dirty="0"/>
                  <a:t>trained</a:t>
                </a:r>
                <a:r>
                  <a:rPr lang="en-US" dirty="0"/>
                  <a:t> by estimating the parameters </a:t>
                </a:r>
                <a14:m>
                  <m:oMath xmlns:m="http://schemas.openxmlformats.org/officeDocument/2006/math">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𝑝</m:t>
                        </m:r>
                      </m:e>
                      <m:sub>
                        <m:r>
                          <a:rPr lang="en-US" i="1" dirty="0">
                            <a:latin typeface="Cambria Math" panose="02040503050406030204" pitchFamily="18" charset="0"/>
                            <a:ea typeface="Cambria Math" panose="02040503050406030204" pitchFamily="18" charset="0"/>
                          </a:rPr>
                          <m:t>𝑘</m:t>
                        </m:r>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𝑖</m:t>
                        </m:r>
                      </m:sub>
                    </m:sSub>
                  </m:oMath>
                </a14:m>
                <a:r>
                  <a:rPr lang="en-US" dirty="0"/>
                  <a:t> on a subset of all records and by specifying the “priors” </a:t>
                </a:r>
                <a14:m>
                  <m:oMath xmlns:m="http://schemas.openxmlformats.org/officeDocument/2006/math">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𝑏</m:t>
                        </m:r>
                      </m:e>
                      <m:sub>
                        <m:r>
                          <a:rPr lang="en-US" i="1" dirty="0">
                            <a:latin typeface="Cambria Math" panose="02040503050406030204" pitchFamily="18" charset="0"/>
                            <a:ea typeface="Cambria Math" panose="02040503050406030204" pitchFamily="18" charset="0"/>
                          </a:rPr>
                          <m:t>𝑘</m:t>
                        </m:r>
                      </m:sub>
                    </m:sSub>
                  </m:oMath>
                </a14:m>
                <a:r>
                  <a:rPr lang="en-US" sz="200" dirty="0"/>
                  <a:t>.</a:t>
                </a:r>
                <a:endParaRPr lang="en-US" dirty="0"/>
              </a:p>
            </p:txBody>
          </p:sp>
        </mc:Choice>
        <mc:Fallback xmlns="">
          <p:sp>
            <p:nvSpPr>
              <p:cNvPr id="6" name="Content Placeholder 2"/>
              <p:cNvSpPr>
                <a:spLocks noGrp="1" noRot="1" noChangeAspect="1" noMove="1" noResize="1" noEditPoints="1" noAdjustHandles="1" noChangeArrowheads="1" noChangeShapeType="1" noTextEdit="1"/>
              </p:cNvSpPr>
              <p:nvPr>
                <p:ph idx="1"/>
              </p:nvPr>
            </p:nvSpPr>
            <p:spPr>
              <a:blipFill>
                <a:blip r:embed="rId2"/>
                <a:stretch>
                  <a:fillRect l="-806" r="-806"/>
                </a:stretch>
              </a:blipFill>
            </p:spPr>
            <p:txBody>
              <a:bodyPr/>
              <a:lstStyle/>
              <a:p>
                <a:r>
                  <a:rPr lang="en-US">
                    <a:noFill/>
                  </a:rPr>
                  <a:t> </a:t>
                </a:r>
              </a:p>
            </p:txBody>
          </p:sp>
        </mc:Fallback>
      </mc:AlternateContent>
      <p:sp>
        <p:nvSpPr>
          <p:cNvPr id="5" name="Rectangle 4"/>
          <p:cNvSpPr/>
          <p:nvPr/>
        </p:nvSpPr>
        <p:spPr>
          <a:xfrm>
            <a:off x="2383535" y="4250879"/>
            <a:ext cx="7424928" cy="60350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a:endParaRPr>
          </a:p>
        </p:txBody>
      </p:sp>
    </p:spTree>
    <p:extLst>
      <p:ext uri="{BB962C8B-B14F-4D97-AF65-F5344CB8AC3E}">
        <p14:creationId xmlns:p14="http://schemas.microsoft.com/office/powerpoint/2010/main" val="483421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Multinomial Naïve Bayes Classification</a:t>
            </a:r>
          </a:p>
        </p:txBody>
      </p:sp>
      <mc:AlternateContent xmlns:mc="http://schemas.openxmlformats.org/markup-compatibility/2006" xmlns:a14="http://schemas.microsoft.com/office/drawing/2010/main">
        <mc:Choice Requires="a14">
          <p:sp>
            <p:nvSpPr>
              <p:cNvPr id="6" name="Content Placeholder 2"/>
              <p:cNvSpPr>
                <a:spLocks noGrp="1"/>
              </p:cNvSpPr>
              <p:nvPr>
                <p:ph idx="1"/>
              </p:nvPr>
            </p:nvSpPr>
            <p:spPr/>
            <p:txBody>
              <a:bodyPr>
                <a:noAutofit/>
              </a:bodyPr>
              <a:lstStyle/>
              <a:p>
                <a:pPr marL="0" indent="0" algn="just">
                  <a:buNone/>
                </a:pPr>
                <a:r>
                  <a:rPr lang="en-US" dirty="0"/>
                  <a:t>If a message has a token that has never been seen before, it is </a:t>
                </a:r>
                <a:r>
                  <a:rPr lang="en-US" b="1" dirty="0"/>
                  <a:t>impossible</a:t>
                </a:r>
                <a:r>
                  <a:rPr lang="en-US" dirty="0"/>
                  <a:t> to predict its most likely class membership using  (non-existent) past </a:t>
                </a:r>
                <a:r>
                  <a:rPr lang="en-US" dirty="0" err="1"/>
                  <a:t>behaviour</a:t>
                </a:r>
                <a:endParaRPr lang="en-US" dirty="0"/>
              </a:p>
              <a:p>
                <a:pPr marL="0" indent="0" algn="just">
                  <a:buNone/>
                </a:pPr>
                <a:endParaRPr lang="en-US" sz="1000" dirty="0"/>
              </a:p>
              <a:p>
                <a:pPr marL="0" indent="0" algn="just">
                  <a:buNone/>
                </a:pPr>
                <a:r>
                  <a:rPr lang="en-US" dirty="0"/>
                  <a:t>To avoid divisions by 0, one could use the corrected estimate</a:t>
                </a:r>
              </a:p>
              <a:p>
                <a:pPr marL="0" indent="0" algn="just">
                  <a:buNone/>
                </a:pPr>
                <a:endParaRPr lang="en-US" sz="1000" dirty="0"/>
              </a:p>
              <a:p>
                <a:pPr marL="0" indent="0" algn="just">
                  <a:buNone/>
                </a:pPr>
                <a14:m>
                  <m:oMathPara xmlns:m="http://schemas.openxmlformats.org/officeDocument/2006/math">
                    <m:oMathParaPr>
                      <m:jc m:val="centerGroup"/>
                    </m:oMathParaPr>
                    <m:oMath xmlns:m="http://schemas.openxmlformats.org/officeDocument/2006/math">
                      <m:sSub>
                        <m:sSubPr>
                          <m:ctrlPr>
                            <a:rPr lang="en-US" i="1" dirty="0">
                              <a:latin typeface="Cambria Math" panose="02040503050406030204" pitchFamily="18" charset="0"/>
                              <a:ea typeface="Cambria Math" panose="02040503050406030204" pitchFamily="18" charset="0"/>
                            </a:rPr>
                          </m:ctrlPr>
                        </m:sSubPr>
                        <m:e>
                          <m:acc>
                            <m:accPr>
                              <m:chr m:val="̂"/>
                              <m:ctrlPr>
                                <a:rPr lang="en-US" i="1" dirty="0">
                                  <a:latin typeface="Cambria Math" panose="02040503050406030204" pitchFamily="18" charset="0"/>
                                  <a:ea typeface="Cambria Math" panose="02040503050406030204" pitchFamily="18" charset="0"/>
                                </a:rPr>
                              </m:ctrlPr>
                            </m:accPr>
                            <m:e>
                              <m:r>
                                <a:rPr lang="en-US" i="1" dirty="0">
                                  <a:latin typeface="Cambria Math" panose="02040503050406030204" pitchFamily="18" charset="0"/>
                                  <a:ea typeface="Cambria Math" panose="02040503050406030204" pitchFamily="18" charset="0"/>
                                </a:rPr>
                                <m:t>𝑝</m:t>
                              </m:r>
                            </m:e>
                          </m:acc>
                        </m:e>
                        <m:sub>
                          <m:r>
                            <a:rPr lang="en-US" i="1" dirty="0">
                              <a:latin typeface="Cambria Math" panose="02040503050406030204" pitchFamily="18" charset="0"/>
                              <a:ea typeface="Cambria Math" panose="02040503050406030204" pitchFamily="18" charset="0"/>
                            </a:rPr>
                            <m:t>𝑘</m:t>
                          </m:r>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𝑖</m:t>
                          </m:r>
                        </m:sub>
                      </m:sSub>
                      <m:r>
                        <a:rPr lang="en-US" i="1" dirty="0">
                          <a:latin typeface="Cambria Math" panose="02040503050406030204" pitchFamily="18" charset="0"/>
                          <a:ea typeface="Cambria Math" panose="02040503050406030204" pitchFamily="18" charset="0"/>
                        </a:rPr>
                        <m:t>=</m:t>
                      </m:r>
                      <m:f>
                        <m:fPr>
                          <m:ctrlPr>
                            <a:rPr lang="en-US" i="1" dirty="0">
                              <a:latin typeface="Cambria Math" panose="02040503050406030204" pitchFamily="18" charset="0"/>
                              <a:ea typeface="Cambria Math" panose="02040503050406030204" pitchFamily="18" charset="0"/>
                            </a:rPr>
                          </m:ctrlPr>
                        </m:fPr>
                        <m:num>
                          <m:nary>
                            <m:naryPr>
                              <m:chr m:val="∑"/>
                              <m:limLoc m:val="subSup"/>
                              <m:supHide m:val="on"/>
                              <m:ctrlPr>
                                <a:rPr lang="en-US" i="1" dirty="0">
                                  <a:latin typeface="Cambria Math" panose="02040503050406030204" pitchFamily="18" charset="0"/>
                                  <a:ea typeface="Cambria Math" panose="02040503050406030204" pitchFamily="18" charset="0"/>
                                </a:rPr>
                              </m:ctrlPr>
                            </m:naryPr>
                            <m:sub>
                              <m:r>
                                <m:rPr>
                                  <m:brk m:alnAt="9"/>
                                </m:rPr>
                                <a:rPr lang="en-US" b="1" i="1" dirty="0">
                                  <a:latin typeface="Cambria Math" panose="02040503050406030204" pitchFamily="18" charset="0"/>
                                  <a:ea typeface="Cambria Math" panose="02040503050406030204" pitchFamily="18" charset="0"/>
                                </a:rPr>
                                <m:t>𝒙</m:t>
                              </m:r>
                              <m:r>
                                <m:rPr>
                                  <m:brk m:alnAt="9"/>
                                </m:rPr>
                                <a:rPr lang="en-US" i="1" dirty="0">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𝐶</m:t>
                                  </m:r>
                                </m:e>
                                <m:sub>
                                  <m:r>
                                    <a:rPr lang="en-US" i="1" dirty="0">
                                      <a:latin typeface="Cambria Math" panose="02040503050406030204" pitchFamily="18" charset="0"/>
                                      <a:ea typeface="Cambria Math" panose="02040503050406030204" pitchFamily="18" charset="0"/>
                                    </a:rPr>
                                    <m:t>𝑘</m:t>
                                  </m:r>
                                </m:sub>
                              </m:sSub>
                            </m:sub>
                            <m:sup/>
                            <m:e>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𝑥</m:t>
                                  </m:r>
                                </m:e>
                                <m:sub>
                                  <m:r>
                                    <a:rPr lang="en-US" i="1" dirty="0">
                                      <a:latin typeface="Cambria Math" panose="02040503050406030204" pitchFamily="18" charset="0"/>
                                      <a:ea typeface="Cambria Math" panose="02040503050406030204" pitchFamily="18" charset="0"/>
                                    </a:rPr>
                                    <m:t>𝑖</m:t>
                                  </m:r>
                                </m:sub>
                              </m:sSub>
                            </m:e>
                          </m:nary>
                          <m:r>
                            <a:rPr lang="en-US" i="1" dirty="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1</m:t>
                          </m:r>
                        </m:num>
                        <m:den>
                          <m:nary>
                            <m:naryPr>
                              <m:chr m:val="∑"/>
                              <m:limLoc m:val="subSup"/>
                              <m:supHide m:val="on"/>
                              <m:ctrlPr>
                                <a:rPr lang="en-US" i="1" dirty="0">
                                  <a:latin typeface="Cambria Math" panose="02040503050406030204" pitchFamily="18" charset="0"/>
                                  <a:ea typeface="Cambria Math" panose="02040503050406030204" pitchFamily="18" charset="0"/>
                                </a:rPr>
                              </m:ctrlPr>
                            </m:naryPr>
                            <m:sub>
                              <m:r>
                                <m:rPr>
                                  <m:brk m:alnAt="9"/>
                                </m:rPr>
                                <a:rPr lang="en-US" b="1" i="1" dirty="0">
                                  <a:latin typeface="Cambria Math" panose="02040503050406030204" pitchFamily="18" charset="0"/>
                                  <a:ea typeface="Cambria Math" panose="02040503050406030204" pitchFamily="18" charset="0"/>
                                </a:rPr>
                                <m:t>𝒙</m:t>
                              </m:r>
                              <m:r>
                                <m:rPr>
                                  <m:brk m:alnAt="9"/>
                                </m:rPr>
                                <a:rPr lang="en-US" i="1" dirty="0">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𝐶</m:t>
                                  </m:r>
                                </m:e>
                                <m:sub>
                                  <m:r>
                                    <a:rPr lang="en-US" i="1" dirty="0">
                                      <a:latin typeface="Cambria Math" panose="02040503050406030204" pitchFamily="18" charset="0"/>
                                      <a:ea typeface="Cambria Math" panose="02040503050406030204" pitchFamily="18" charset="0"/>
                                    </a:rPr>
                                    <m:t>𝑘</m:t>
                                  </m:r>
                                </m:sub>
                              </m:sSub>
                            </m:sub>
                            <m:sup/>
                            <m:e>
                              <m:nary>
                                <m:naryPr>
                                  <m:chr m:val="∑"/>
                                  <m:limLoc m:val="subSup"/>
                                  <m:ctrlPr>
                                    <a:rPr lang="en-US" i="1" dirty="0">
                                      <a:latin typeface="Cambria Math" panose="02040503050406030204" pitchFamily="18" charset="0"/>
                                      <a:ea typeface="Cambria Math" panose="02040503050406030204" pitchFamily="18" charset="0"/>
                                    </a:rPr>
                                  </m:ctrlPr>
                                </m:naryPr>
                                <m:sub>
                                  <m:r>
                                    <a:rPr lang="en-US" i="1" dirty="0">
                                      <a:latin typeface="Cambria Math" panose="02040503050406030204" pitchFamily="18" charset="0"/>
                                      <a:ea typeface="Cambria Math" panose="02040503050406030204" pitchFamily="18" charset="0"/>
                                    </a:rPr>
                                    <m:t>𝑗</m:t>
                                  </m:r>
                                  <m:r>
                                    <a:rPr lang="en-US" i="1" dirty="0">
                                      <a:latin typeface="Cambria Math" panose="02040503050406030204" pitchFamily="18" charset="0"/>
                                      <a:ea typeface="Cambria Math" panose="02040503050406030204" pitchFamily="18" charset="0"/>
                                    </a:rPr>
                                    <m:t>=1</m:t>
                                  </m:r>
                                </m:sub>
                                <m:sup>
                                  <m:r>
                                    <a:rPr lang="en-US" i="1" dirty="0">
                                      <a:latin typeface="Cambria Math" panose="02040503050406030204" pitchFamily="18" charset="0"/>
                                      <a:ea typeface="Cambria Math" panose="02040503050406030204" pitchFamily="18" charset="0"/>
                                    </a:rPr>
                                    <m:t>𝑛</m:t>
                                  </m:r>
                                </m:sup>
                                <m:e>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𝑥</m:t>
                                      </m:r>
                                    </m:e>
                                    <m:sub>
                                      <m:r>
                                        <a:rPr lang="en-US" i="1" dirty="0">
                                          <a:latin typeface="Cambria Math" panose="02040503050406030204" pitchFamily="18" charset="0"/>
                                          <a:ea typeface="Cambria Math" panose="02040503050406030204" pitchFamily="18" charset="0"/>
                                        </a:rPr>
                                        <m:t>𝑗</m:t>
                                      </m:r>
                                    </m:sub>
                                  </m:sSub>
                                  <m:r>
                                    <a:rPr lang="en-US" i="1" dirty="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𝑣</m:t>
                                  </m:r>
                                  <m:r>
                                    <a:rPr lang="en-US" b="0" i="1" dirty="0" smtClean="0">
                                      <a:latin typeface="Cambria Math" panose="02040503050406030204" pitchFamily="18" charset="0"/>
                                      <a:ea typeface="Cambria Math" panose="02040503050406030204" pitchFamily="18" charset="0"/>
                                    </a:rPr>
                                    <m:t>|</m:t>
                                  </m:r>
                                </m:e>
                              </m:nary>
                            </m:e>
                          </m:nary>
                        </m:den>
                      </m:f>
                      <m:r>
                        <a:rPr lang="en-US" b="0" i="1" dirty="0" smtClean="0">
                          <a:latin typeface="Cambria Math" panose="02040503050406030204" pitchFamily="18" charset="0"/>
                          <a:ea typeface="Cambria Math" panose="02040503050406030204" pitchFamily="18" charset="0"/>
                        </a:rPr>
                        <m:t>=</m:t>
                      </m:r>
                      <m:f>
                        <m:fPr>
                          <m:ctrlPr>
                            <a:rPr lang="en-US" i="1" dirty="0">
                              <a:latin typeface="Cambria Math" panose="02040503050406030204" pitchFamily="18" charset="0"/>
                              <a:ea typeface="Cambria Math" panose="02040503050406030204" pitchFamily="18" charset="0"/>
                            </a:rPr>
                          </m:ctrlPr>
                        </m:fPr>
                        <m:num>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𝑤</m:t>
                              </m:r>
                            </m:e>
                            <m:sub>
                              <m:r>
                                <a:rPr lang="en-US" i="1" dirty="0">
                                  <a:latin typeface="Cambria Math" panose="02040503050406030204" pitchFamily="18" charset="0"/>
                                  <a:ea typeface="Cambria Math" panose="02040503050406030204" pitchFamily="18" charset="0"/>
                                </a:rPr>
                                <m:t>𝑖</m:t>
                              </m:r>
                            </m:sub>
                          </m:sSub>
                          <m:r>
                            <a:rPr lang="en-US" i="1" dirty="0">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𝐶</m:t>
                              </m:r>
                            </m:e>
                            <m:sub>
                              <m:r>
                                <a:rPr lang="en-US" i="1" dirty="0">
                                  <a:latin typeface="Cambria Math" panose="02040503050406030204" pitchFamily="18" charset="0"/>
                                  <a:ea typeface="Cambria Math" panose="02040503050406030204" pitchFamily="18" charset="0"/>
                                </a:rPr>
                                <m:t>𝑘</m:t>
                              </m:r>
                            </m:sub>
                          </m:sSub>
                          <m:r>
                            <a:rPr lang="en-US" i="1" dirty="0">
                              <a:latin typeface="Cambria Math" panose="02040503050406030204" pitchFamily="18" charset="0"/>
                              <a:ea typeface="Cambria Math" panose="02040503050406030204" pitchFamily="18" charset="0"/>
                            </a:rPr>
                            <m:t>+1</m:t>
                          </m:r>
                        </m:num>
                        <m:den>
                          <m:sSub>
                            <m:sSubPr>
                              <m:ctrlPr>
                                <a:rPr lang="en-US" i="1" dirty="0" smtClean="0">
                                  <a:latin typeface="Cambria Math" panose="02040503050406030204" pitchFamily="18" charset="0"/>
                                  <a:ea typeface="Cambria Math" panose="02040503050406030204" pitchFamily="18" charset="0"/>
                                </a:rPr>
                              </m:ctrlPr>
                            </m:sSubPr>
                            <m:e>
                              <m:r>
                                <a:rPr lang="en-CA" b="0" i="1" dirty="0" smtClean="0">
                                  <a:latin typeface="Cambria Math" charset="0"/>
                                  <a:ea typeface="Cambria Math" panose="02040503050406030204" pitchFamily="18" charset="0"/>
                                </a:rPr>
                                <m:t>𝑊</m:t>
                              </m:r>
                            </m:e>
                            <m:sub>
                              <m:r>
                                <a:rPr lang="en-CA" b="0" i="1" dirty="0" smtClean="0">
                                  <a:latin typeface="Cambria Math" charset="0"/>
                                  <a:ea typeface="Cambria Math" panose="02040503050406030204" pitchFamily="18" charset="0"/>
                                </a:rPr>
                                <m:t>𝑘</m:t>
                              </m:r>
                            </m:sub>
                          </m:sSub>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𝑣</m:t>
                          </m:r>
                          <m:r>
                            <a:rPr lang="en-US" i="1" dirty="0">
                              <a:latin typeface="Cambria Math" panose="02040503050406030204" pitchFamily="18" charset="0"/>
                              <a:ea typeface="Cambria Math" panose="02040503050406030204" pitchFamily="18" charset="0"/>
                            </a:rPr>
                            <m:t>|</m:t>
                          </m:r>
                        </m:den>
                      </m:f>
                    </m:oMath>
                  </m:oMathPara>
                </a14:m>
                <a:endParaRPr lang="en-US" dirty="0">
                  <a:ea typeface="Cambria Math" panose="02040503050406030204" pitchFamily="18" charset="0"/>
                </a:endParaRPr>
              </a:p>
              <a:p>
                <a:pPr marL="0" indent="0" algn="just">
                  <a:buClr>
                    <a:schemeClr val="bg1"/>
                  </a:buClr>
                  <a:buNone/>
                </a:pPr>
                <a:endParaRPr lang="en-US" sz="1000" dirty="0"/>
              </a:p>
              <a:p>
                <a:pPr marL="0" indent="0" algn="just">
                  <a:buClr>
                    <a:schemeClr val="bg1"/>
                  </a:buClr>
                  <a:buNone/>
                </a:pPr>
                <a14:m>
                  <m:oMath xmlns:m="http://schemas.openxmlformats.org/officeDocument/2006/math">
                    <m:r>
                      <a:rPr lang="en-US" b="0"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𝑣</m:t>
                    </m:r>
                    <m:r>
                      <a:rPr lang="en-US" b="0" i="1" dirty="0" smtClean="0">
                        <a:latin typeface="Cambria Math" panose="02040503050406030204" pitchFamily="18" charset="0"/>
                        <a:ea typeface="Cambria Math" panose="02040503050406030204" pitchFamily="18" charset="0"/>
                      </a:rPr>
                      <m:t>|</m:t>
                    </m:r>
                  </m:oMath>
                </a14:m>
                <a:r>
                  <a:rPr lang="en-US" dirty="0">
                    <a:ea typeface="Charter Roman" charset="0"/>
                    <a:cs typeface="Charter Roman" charset="0"/>
                  </a:rPr>
                  <a:t>: size of vocabulary, </a:t>
                </a:r>
                <a14:m>
                  <m:oMath xmlns:m="http://schemas.openxmlformats.org/officeDocument/2006/math">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𝑤</m:t>
                        </m:r>
                      </m:e>
                      <m:sub>
                        <m:r>
                          <a:rPr lang="en-US" i="1" dirty="0">
                            <a:latin typeface="Cambria Math" panose="02040503050406030204" pitchFamily="18" charset="0"/>
                            <a:ea typeface="Cambria Math" panose="02040503050406030204" pitchFamily="18" charset="0"/>
                          </a:rPr>
                          <m:t>𝑖</m:t>
                        </m:r>
                      </m:sub>
                    </m:sSub>
                    <m:r>
                      <a:rPr lang="en-US" i="1" dirty="0">
                        <a:latin typeface="Cambria Math" panose="02040503050406030204" pitchFamily="18" charset="0"/>
                        <a:ea typeface="Cambria Math" panose="02040503050406030204" pitchFamily="18" charset="0"/>
                      </a:rPr>
                      <m:t>∈</m:t>
                    </m:r>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𝐶</m:t>
                        </m:r>
                      </m:e>
                      <m:sub>
                        <m:r>
                          <a:rPr lang="en-US" i="1" dirty="0">
                            <a:latin typeface="Cambria Math" panose="02040503050406030204" pitchFamily="18" charset="0"/>
                            <a:ea typeface="Cambria Math" panose="02040503050406030204" pitchFamily="18" charset="0"/>
                          </a:rPr>
                          <m:t>𝑘</m:t>
                        </m:r>
                      </m:sub>
                    </m:sSub>
                  </m:oMath>
                </a14:m>
                <a:r>
                  <a:rPr lang="en-US" dirty="0">
                    <a:ea typeface="Charter Roman" charset="0"/>
                    <a:cs typeface="Charter Roman" charset="0"/>
                  </a:rPr>
                  <a:t>: count of </a:t>
                </a:r>
                <a14:m>
                  <m:oMath xmlns:m="http://schemas.openxmlformats.org/officeDocument/2006/math">
                    <m:sSub>
                      <m:sSubPr>
                        <m:ctrlPr>
                          <a:rPr lang="en-US" i="1" dirty="0">
                            <a:latin typeface="Cambria Math" panose="02040503050406030204" pitchFamily="18" charset="0"/>
                            <a:ea typeface="Cambria Math" panose="02040503050406030204" pitchFamily="18" charset="0"/>
                          </a:rPr>
                        </m:ctrlPr>
                      </m:sSubPr>
                      <m:e>
                        <m:r>
                          <a:rPr lang="en-US" b="0" i="1" dirty="0" smtClean="0">
                            <a:latin typeface="Cambria Math" panose="02040503050406030204" pitchFamily="18" charset="0"/>
                            <a:ea typeface="Cambria Math" panose="02040503050406030204" pitchFamily="18" charset="0"/>
                          </a:rPr>
                          <m:t>𝑤</m:t>
                        </m:r>
                      </m:e>
                      <m:sub>
                        <m:r>
                          <a:rPr lang="en-US" i="1" dirty="0">
                            <a:latin typeface="Cambria Math" panose="02040503050406030204" pitchFamily="18" charset="0"/>
                            <a:ea typeface="Cambria Math" panose="02040503050406030204" pitchFamily="18" charset="0"/>
                          </a:rPr>
                          <m:t>𝑖</m:t>
                        </m:r>
                      </m:sub>
                    </m:sSub>
                  </m:oMath>
                </a14:m>
                <a:r>
                  <a:rPr lang="en-US" dirty="0">
                    <a:ea typeface="Charter Roman" charset="0"/>
                    <a:cs typeface="Charter Roman" charset="0"/>
                  </a:rPr>
                  <a:t> in </a:t>
                </a:r>
                <a14:m>
                  <m:oMath xmlns:m="http://schemas.openxmlformats.org/officeDocument/2006/math">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𝐶</m:t>
                        </m:r>
                      </m:e>
                      <m:sub>
                        <m:r>
                          <a:rPr lang="en-US" i="1" dirty="0">
                            <a:latin typeface="Cambria Math" panose="02040503050406030204" pitchFamily="18" charset="0"/>
                            <a:ea typeface="Cambria Math" panose="02040503050406030204" pitchFamily="18" charset="0"/>
                          </a:rPr>
                          <m:t>𝑘</m:t>
                        </m:r>
                      </m:sub>
                    </m:sSub>
                  </m:oMath>
                </a14:m>
                <a:r>
                  <a:rPr lang="en-US" dirty="0">
                    <a:ea typeface="Charter Roman" charset="0"/>
                    <a:cs typeface="Charter Roman" charset="0"/>
                  </a:rPr>
                  <a:t>, </a:t>
                </a:r>
                <a14:m>
                  <m:oMath xmlns:m="http://schemas.openxmlformats.org/officeDocument/2006/math">
                    <m:sSub>
                      <m:sSubPr>
                        <m:ctrlPr>
                          <a:rPr lang="en-US" i="1" dirty="0" smtClean="0">
                            <a:latin typeface="Cambria Math" panose="02040503050406030204" pitchFamily="18" charset="0"/>
                            <a:ea typeface="Cambria Math" panose="02040503050406030204" pitchFamily="18" charset="0"/>
                          </a:rPr>
                        </m:ctrlPr>
                      </m:sSubPr>
                      <m:e>
                        <m:r>
                          <a:rPr lang="en-CA" b="0" i="1" dirty="0" smtClean="0">
                            <a:latin typeface="Cambria Math" charset="0"/>
                            <a:ea typeface="Cambria Math" panose="02040503050406030204" pitchFamily="18" charset="0"/>
                          </a:rPr>
                          <m:t>𝑊</m:t>
                        </m:r>
                      </m:e>
                      <m:sub>
                        <m:r>
                          <a:rPr lang="en-CA" b="0" i="1" dirty="0" smtClean="0">
                            <a:latin typeface="Cambria Math" charset="0"/>
                            <a:ea typeface="Cambria Math" panose="02040503050406030204" pitchFamily="18" charset="0"/>
                          </a:rPr>
                          <m:t>𝑘</m:t>
                        </m:r>
                      </m:sub>
                    </m:sSub>
                  </m:oMath>
                </a14:m>
                <a:r>
                  <a:rPr lang="en-US" dirty="0">
                    <a:ea typeface="Charter Roman" charset="0"/>
                    <a:cs typeface="Charter Roman" charset="0"/>
                  </a:rPr>
                  <a:t>: count of all words in </a:t>
                </a:r>
                <a14:m>
                  <m:oMath xmlns:m="http://schemas.openxmlformats.org/officeDocument/2006/math">
                    <m:sSub>
                      <m:sSubPr>
                        <m:ctrlPr>
                          <a:rPr lang="en-US" i="1" dirty="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𝐶</m:t>
                        </m:r>
                      </m:e>
                      <m:sub>
                        <m:r>
                          <a:rPr lang="en-US" i="1" dirty="0">
                            <a:latin typeface="Cambria Math" panose="02040503050406030204" pitchFamily="18" charset="0"/>
                            <a:ea typeface="Cambria Math" panose="02040503050406030204" pitchFamily="18" charset="0"/>
                          </a:rPr>
                          <m:t>𝑘</m:t>
                        </m:r>
                      </m:sub>
                    </m:sSub>
                  </m:oMath>
                </a14:m>
                <a:r>
                  <a:rPr lang="en-US" dirty="0">
                    <a:ea typeface="Charter Roman" charset="0"/>
                    <a:cs typeface="Charter Roman" charset="0"/>
                  </a:rPr>
                  <a:t>   </a:t>
                </a:r>
              </a:p>
              <a:p>
                <a:pPr marL="0" indent="0" algn="just">
                  <a:buNone/>
                </a:pPr>
                <a:endParaRPr lang="en-US" sz="1000" dirty="0">
                  <a:ea typeface="Charter Roman" charset="0"/>
                  <a:cs typeface="Charter Roman" charset="0"/>
                </a:endParaRPr>
              </a:p>
            </p:txBody>
          </p:sp>
        </mc:Choice>
        <mc:Fallback xmlns="">
          <p:sp>
            <p:nvSpPr>
              <p:cNvPr id="6" name="Content Placeholder 2"/>
              <p:cNvSpPr>
                <a:spLocks noGrp="1" noRot="1" noChangeAspect="1" noMove="1" noResize="1" noEditPoints="1" noAdjustHandles="1" noChangeArrowheads="1" noChangeShapeType="1" noTextEdit="1"/>
              </p:cNvSpPr>
              <p:nvPr>
                <p:ph idx="1"/>
              </p:nvPr>
            </p:nvSpPr>
            <p:spPr>
              <a:blipFill>
                <a:blip r:embed="rId2"/>
                <a:stretch>
                  <a:fillRect l="-806" r="-806"/>
                </a:stretch>
              </a:blipFill>
            </p:spPr>
            <p:txBody>
              <a:bodyPr/>
              <a:lstStyle/>
              <a:p>
                <a:r>
                  <a:rPr lang="en-US">
                    <a:noFill/>
                  </a:rPr>
                  <a:t> </a:t>
                </a:r>
              </a:p>
            </p:txBody>
          </p:sp>
        </mc:Fallback>
      </mc:AlternateContent>
    </p:spTree>
    <p:extLst>
      <p:ext uri="{BB962C8B-B14F-4D97-AF65-F5344CB8AC3E}">
        <p14:creationId xmlns:p14="http://schemas.microsoft.com/office/powerpoint/2010/main" val="651255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Multinomial Naïve Bayes Classification</a:t>
            </a:r>
          </a:p>
        </p:txBody>
      </p:sp>
      <p:sp>
        <p:nvSpPr>
          <p:cNvPr id="3" name="Rectangle 2"/>
          <p:cNvSpPr/>
          <p:nvPr/>
        </p:nvSpPr>
        <p:spPr>
          <a:xfrm>
            <a:off x="498189" y="2155037"/>
            <a:ext cx="5682673" cy="3939540"/>
          </a:xfrm>
          <a:prstGeom prst="rect">
            <a:avLst/>
          </a:prstGeom>
        </p:spPr>
        <p:txBody>
          <a:bodyPr wrap="square">
            <a:spAutoFit/>
          </a:bodyPr>
          <a:lstStyle/>
          <a:p>
            <a:r>
              <a:rPr lang="en-US" sz="2400" i="1" dirty="0">
                <a:solidFill>
                  <a:schemeClr val="tx2"/>
                </a:solidFill>
                <a:latin typeface="Dagny OT" panose="020B0504020201020104" pitchFamily="34" charset="77"/>
              </a:rPr>
              <a:t>Training set</a:t>
            </a:r>
          </a:p>
          <a:p>
            <a:r>
              <a:rPr lang="en-US" sz="2400" b="1" dirty="0">
                <a:solidFill>
                  <a:schemeClr val="tx2"/>
                </a:solidFill>
                <a:latin typeface="Dagny OT" panose="020B0504020201020104" pitchFamily="34" charset="77"/>
              </a:rPr>
              <a:t>cl   ID	text</a:t>
            </a:r>
            <a:endParaRPr lang="en-US" sz="2400" dirty="0">
              <a:solidFill>
                <a:schemeClr val="tx2"/>
              </a:solidFill>
              <a:latin typeface="Dagny OT" panose="020B0504020201020104" pitchFamily="34" charset="77"/>
            </a:endParaRPr>
          </a:p>
          <a:p>
            <a:r>
              <a:rPr lang="en-US" sz="2400" dirty="0">
                <a:solidFill>
                  <a:srgbClr val="0070C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i1	I love this phone</a:t>
            </a:r>
          </a:p>
          <a:p>
            <a:r>
              <a:rPr lang="en-US" sz="2400" dirty="0">
                <a:solidFill>
                  <a:srgbClr val="0070C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i2	amazing sound quality</a:t>
            </a:r>
          </a:p>
          <a:p>
            <a:r>
              <a:rPr lang="en-US" sz="2400" dirty="0">
                <a:solidFill>
                  <a:srgbClr val="0070C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i3	Love this great phone</a:t>
            </a:r>
          </a:p>
          <a:p>
            <a:r>
              <a:rPr lang="en-US" sz="2400" dirty="0">
                <a:solidFill>
                  <a:srgbClr val="FF000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i4	</a:t>
            </a:r>
            <a:r>
              <a:rPr lang="en-US" sz="2400" dirty="0" err="1">
                <a:solidFill>
                  <a:schemeClr val="tx2"/>
                </a:solidFill>
                <a:latin typeface="Dagny OT" panose="020B0504020201020104" pitchFamily="34" charset="77"/>
              </a:rPr>
              <a:t>i</a:t>
            </a:r>
            <a:r>
              <a:rPr lang="en-US" sz="2400" dirty="0">
                <a:solidFill>
                  <a:schemeClr val="tx2"/>
                </a:solidFill>
                <a:latin typeface="Dagny OT" panose="020B0504020201020104" pitchFamily="34" charset="77"/>
              </a:rPr>
              <a:t> hate it</a:t>
            </a:r>
          </a:p>
          <a:p>
            <a:r>
              <a:rPr lang="en-US" sz="2400" dirty="0">
                <a:solidFill>
                  <a:srgbClr val="FF000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i5	bad quality</a:t>
            </a:r>
          </a:p>
          <a:p>
            <a:r>
              <a:rPr lang="en-US" sz="2400" dirty="0">
                <a:solidFill>
                  <a:srgbClr val="FF000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i6	so bad Hate it</a:t>
            </a:r>
          </a:p>
          <a:p>
            <a:endParaRPr lang="en-US" sz="1000" b="0" i="0" dirty="0">
              <a:effectLst/>
              <a:latin typeface="Dagny OT" panose="020B0504020201020104" pitchFamily="34" charset="77"/>
            </a:endParaRPr>
          </a:p>
          <a:p>
            <a:r>
              <a:rPr lang="en-US" sz="2400" b="0" i="1" dirty="0">
                <a:solidFill>
                  <a:schemeClr val="tx2"/>
                </a:solidFill>
                <a:effectLst/>
                <a:latin typeface="Dagny OT" panose="020B0504020201020104" pitchFamily="34" charset="77"/>
              </a:rPr>
              <a:t>Testing set</a:t>
            </a:r>
          </a:p>
          <a:p>
            <a:r>
              <a:rPr lang="en-US" sz="2400" b="1" i="0" dirty="0">
                <a:solidFill>
                  <a:schemeClr val="tx2"/>
                </a:solidFill>
                <a:effectLst/>
                <a:latin typeface="Dagny OT" panose="020B0504020201020104" pitchFamily="34" charset="77"/>
              </a:rPr>
              <a:t>??</a:t>
            </a:r>
            <a:r>
              <a:rPr lang="en-US" sz="2400" b="0" i="0" dirty="0">
                <a:solidFill>
                  <a:schemeClr val="tx2"/>
                </a:solidFill>
                <a:effectLst/>
                <a:latin typeface="Dagny OT" panose="020B0504020201020104" pitchFamily="34" charset="77"/>
              </a:rPr>
              <a:t>	i7	hate hate HATE the phone quality	</a:t>
            </a:r>
          </a:p>
        </p:txBody>
      </p:sp>
      <p:sp>
        <p:nvSpPr>
          <p:cNvPr id="10" name="Rectangle 9"/>
          <p:cNvSpPr/>
          <p:nvPr/>
        </p:nvSpPr>
        <p:spPr>
          <a:xfrm>
            <a:off x="6180862" y="2155037"/>
            <a:ext cx="5682673" cy="4001095"/>
          </a:xfrm>
          <a:prstGeom prst="rect">
            <a:avLst/>
          </a:prstGeom>
        </p:spPr>
        <p:txBody>
          <a:bodyPr wrap="square">
            <a:spAutoFit/>
          </a:bodyPr>
          <a:lstStyle/>
          <a:p>
            <a:r>
              <a:rPr lang="en-US" sz="2400" i="1" dirty="0">
                <a:solidFill>
                  <a:schemeClr val="tx2"/>
                </a:solidFill>
                <a:latin typeface="Dagny OT" panose="020B0504020201020104" pitchFamily="34" charset="77"/>
              </a:rPr>
              <a:t>Processed training set</a:t>
            </a:r>
          </a:p>
          <a:p>
            <a:r>
              <a:rPr lang="en-US" sz="2400" b="1" dirty="0">
                <a:solidFill>
                  <a:schemeClr val="tx2"/>
                </a:solidFill>
                <a:latin typeface="Dagny OT" panose="020B0504020201020104" pitchFamily="34" charset="77"/>
              </a:rPr>
              <a:t>cl   ID	text</a:t>
            </a:r>
            <a:endParaRPr lang="en-US" sz="2400" dirty="0">
              <a:solidFill>
                <a:schemeClr val="tx2"/>
              </a:solidFill>
              <a:latin typeface="Dagny OT" panose="020B0504020201020104" pitchFamily="34" charset="77"/>
            </a:endParaRPr>
          </a:p>
          <a:p>
            <a:r>
              <a:rPr lang="en-US" sz="2400" dirty="0">
                <a:solidFill>
                  <a:srgbClr val="0070C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i1	love phone</a:t>
            </a:r>
          </a:p>
          <a:p>
            <a:r>
              <a:rPr lang="en-US" sz="2400" dirty="0">
                <a:solidFill>
                  <a:srgbClr val="0070C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i2	amazing sound quality</a:t>
            </a:r>
          </a:p>
          <a:p>
            <a:r>
              <a:rPr lang="en-US" sz="2400" dirty="0">
                <a:solidFill>
                  <a:srgbClr val="0070C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i3	love great phone</a:t>
            </a:r>
          </a:p>
          <a:p>
            <a:r>
              <a:rPr lang="en-US" sz="2400" dirty="0">
                <a:solidFill>
                  <a:srgbClr val="FF000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i4	hate</a:t>
            </a:r>
          </a:p>
          <a:p>
            <a:r>
              <a:rPr lang="en-US" sz="2400" dirty="0">
                <a:solidFill>
                  <a:srgbClr val="FF000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i5	bad quality</a:t>
            </a:r>
          </a:p>
          <a:p>
            <a:r>
              <a:rPr lang="en-US" sz="2400" dirty="0">
                <a:solidFill>
                  <a:srgbClr val="FF0000"/>
                </a:solidFill>
                <a:latin typeface="Dagny OT" panose="020B0504020201020104" pitchFamily="34" charset="77"/>
              </a:rPr>
              <a:t>-</a:t>
            </a:r>
            <a:r>
              <a:rPr lang="en-US" sz="2400" dirty="0">
                <a:latin typeface="Dagny OT" panose="020B0504020201020104" pitchFamily="34" charset="77"/>
              </a:rPr>
              <a:t>	</a:t>
            </a:r>
            <a:r>
              <a:rPr lang="en-US" sz="2400" dirty="0">
                <a:solidFill>
                  <a:schemeClr val="tx2"/>
                </a:solidFill>
                <a:latin typeface="Dagny OT" panose="020B0504020201020104" pitchFamily="34" charset="77"/>
              </a:rPr>
              <a:t>i6	bad hate</a:t>
            </a:r>
          </a:p>
          <a:p>
            <a:endParaRPr lang="en-US" sz="1000" b="0" i="0" dirty="0">
              <a:effectLst/>
              <a:latin typeface="Dagny OT" panose="020B0504020201020104" pitchFamily="34" charset="77"/>
            </a:endParaRPr>
          </a:p>
          <a:p>
            <a:r>
              <a:rPr lang="en-US" sz="2400" b="0" i="1" dirty="0">
                <a:solidFill>
                  <a:schemeClr val="tx2"/>
                </a:solidFill>
                <a:effectLst/>
                <a:latin typeface="Dagny OT" panose="020B0504020201020104" pitchFamily="34" charset="77"/>
              </a:rPr>
              <a:t>Processed testing set</a:t>
            </a:r>
          </a:p>
          <a:p>
            <a:r>
              <a:rPr lang="en-US" sz="2400" b="1" i="0" dirty="0">
                <a:solidFill>
                  <a:schemeClr val="tx2"/>
                </a:solidFill>
                <a:effectLst/>
                <a:latin typeface="Dagny OT" panose="020B0504020201020104" pitchFamily="34" charset="77"/>
              </a:rPr>
              <a:t>??</a:t>
            </a:r>
            <a:r>
              <a:rPr lang="en-US" sz="2400" b="0" i="0" dirty="0">
                <a:solidFill>
                  <a:schemeClr val="tx2"/>
                </a:solidFill>
                <a:effectLst/>
                <a:latin typeface="Dagny OT" panose="020B0504020201020104" pitchFamily="34" charset="77"/>
              </a:rPr>
              <a:t>	i7	hate </a:t>
            </a:r>
            <a:r>
              <a:rPr lang="en-US" sz="2400" dirty="0">
                <a:solidFill>
                  <a:schemeClr val="tx2"/>
                </a:solidFill>
                <a:latin typeface="Dagny OT" panose="020B0504020201020104" pitchFamily="34" charset="77"/>
              </a:rPr>
              <a:t>hate hate </a:t>
            </a:r>
            <a:r>
              <a:rPr lang="en-US" sz="2400" b="0" i="0" dirty="0">
                <a:solidFill>
                  <a:schemeClr val="tx2"/>
                </a:solidFill>
                <a:effectLst/>
                <a:latin typeface="Dagny OT" panose="020B0504020201020104" pitchFamily="34" charset="77"/>
              </a:rPr>
              <a:t>phone quality</a:t>
            </a:r>
            <a:r>
              <a:rPr lang="en-US" sz="2800" b="0" i="0" dirty="0">
                <a:solidFill>
                  <a:schemeClr val="tx2"/>
                </a:solidFill>
                <a:effectLst/>
                <a:latin typeface="Dagny OT" panose="020B0504020201020104" pitchFamily="34" charset="77"/>
              </a:rPr>
              <a:t>	</a:t>
            </a:r>
          </a:p>
        </p:txBody>
      </p:sp>
    </p:spTree>
    <p:extLst>
      <p:ext uri="{BB962C8B-B14F-4D97-AF65-F5344CB8AC3E}">
        <p14:creationId xmlns:p14="http://schemas.microsoft.com/office/powerpoint/2010/main" val="3535156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Multinomial Naïve Bayes Classification</a:t>
            </a:r>
          </a:p>
        </p:txBody>
      </p:sp>
      <mc:AlternateContent xmlns:mc="http://schemas.openxmlformats.org/markup-compatibility/2006" xmlns:a14="http://schemas.microsoft.com/office/drawing/2010/main">
        <mc:Choice Requires="a14">
          <p:sp>
            <p:nvSpPr>
              <p:cNvPr id="8" name="Rectangle 7"/>
              <p:cNvSpPr/>
              <p:nvPr/>
            </p:nvSpPr>
            <p:spPr>
              <a:xfrm>
                <a:off x="1245814" y="1962151"/>
                <a:ext cx="9490097" cy="90178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800" i="1" dirty="0" smtClean="0">
                          <a:solidFill>
                            <a:schemeClr val="tx2"/>
                          </a:solidFill>
                          <a:latin typeface="Cambria Math" panose="02040503050406030204" pitchFamily="18" charset="0"/>
                          <a:ea typeface="Cambria Math" panose="02040503050406030204" pitchFamily="18" charset="0"/>
                        </a:rPr>
                        <m:t>𝑃</m:t>
                      </m:r>
                      <m:d>
                        <m:dPr>
                          <m:ctrlPr>
                            <a:rPr lang="en-US" sz="2800" i="1" dirty="0" smtClean="0">
                              <a:solidFill>
                                <a:schemeClr val="tx2"/>
                              </a:solidFill>
                              <a:latin typeface="Cambria Math" panose="02040503050406030204" pitchFamily="18" charset="0"/>
                              <a:ea typeface="Cambria Math" panose="02040503050406030204" pitchFamily="18" charset="0"/>
                            </a:rPr>
                          </m:ctrlPr>
                        </m:dPr>
                        <m:e>
                          <m:r>
                            <m:rPr>
                              <m:nor/>
                            </m:rPr>
                            <a:rPr lang="en-US" sz="2800" dirty="0">
                              <a:solidFill>
                                <a:srgbClr val="0070C0"/>
                              </a:solidFill>
                              <a:latin typeface="Dagny OT" panose="020B0504020201020104" pitchFamily="34" charset="77"/>
                            </a:rPr>
                            <m:t>+</m:t>
                          </m:r>
                        </m:e>
                      </m:d>
                      <m:r>
                        <a:rPr lang="en-US" sz="2800" b="0" i="1" dirty="0" smtClean="0">
                          <a:solidFill>
                            <a:schemeClr val="tx2"/>
                          </a:solidFill>
                          <a:latin typeface="Cambria Math" panose="02040503050406030204" pitchFamily="18" charset="0"/>
                          <a:ea typeface="Cambria Math" panose="02040503050406030204" pitchFamily="18" charset="0"/>
                        </a:rPr>
                        <m:t>=</m:t>
                      </m:r>
                      <m:f>
                        <m:fPr>
                          <m:ctrlPr>
                            <a:rPr lang="en-US" sz="2800" b="0" i="1" dirty="0" smtClean="0">
                              <a:solidFill>
                                <a:schemeClr val="tx2"/>
                              </a:solidFill>
                              <a:latin typeface="Cambria Math" panose="02040503050406030204" pitchFamily="18" charset="0"/>
                              <a:ea typeface="Cambria Math" panose="02040503050406030204" pitchFamily="18" charset="0"/>
                            </a:rPr>
                          </m:ctrlPr>
                        </m:fPr>
                        <m:num>
                          <m:r>
                            <a:rPr lang="en-US" sz="2800" b="0" i="1" dirty="0" smtClean="0">
                              <a:solidFill>
                                <a:schemeClr val="tx2"/>
                              </a:solidFill>
                              <a:latin typeface="Cambria Math" panose="02040503050406030204" pitchFamily="18" charset="0"/>
                              <a:ea typeface="Cambria Math" panose="02040503050406030204" pitchFamily="18" charset="0"/>
                            </a:rPr>
                            <m:t>3</m:t>
                          </m:r>
                        </m:num>
                        <m:den>
                          <m:r>
                            <a:rPr lang="en-US" sz="2800" b="0" i="1" dirty="0" smtClean="0">
                              <a:solidFill>
                                <a:schemeClr val="tx2"/>
                              </a:solidFill>
                              <a:latin typeface="Cambria Math" panose="02040503050406030204" pitchFamily="18" charset="0"/>
                              <a:ea typeface="Cambria Math" panose="02040503050406030204" pitchFamily="18" charset="0"/>
                            </a:rPr>
                            <m:t>6</m:t>
                          </m:r>
                        </m:den>
                      </m:f>
                      <m:r>
                        <a:rPr lang="en-US" sz="2800" b="0" i="1" dirty="0" smtClean="0">
                          <a:solidFill>
                            <a:schemeClr val="tx2"/>
                          </a:solidFill>
                          <a:latin typeface="Cambria Math" panose="02040503050406030204" pitchFamily="18" charset="0"/>
                          <a:ea typeface="Cambria Math" panose="02040503050406030204" pitchFamily="18" charset="0"/>
                        </a:rPr>
                        <m:t>=0.5   </m:t>
                      </m:r>
                      <m:r>
                        <m:rPr>
                          <m:nor/>
                        </m:rPr>
                        <a:rPr lang="en-US" sz="2800" b="0" i="0" dirty="0" smtClean="0">
                          <a:solidFill>
                            <a:schemeClr val="tx2"/>
                          </a:solidFill>
                          <a:latin typeface="Dagny OT" panose="020B0504020201020104" pitchFamily="34" charset="77"/>
                          <a:ea typeface="Cambria Math" panose="02040503050406030204" pitchFamily="18" charset="0"/>
                        </a:rPr>
                        <m:t>and</m:t>
                      </m:r>
                      <m:r>
                        <a:rPr lang="en-US" sz="2800" b="0" i="1" dirty="0" smtClean="0">
                          <a:solidFill>
                            <a:schemeClr val="tx2"/>
                          </a:solidFill>
                          <a:latin typeface="Cambria Math" panose="02040503050406030204" pitchFamily="18" charset="0"/>
                          <a:ea typeface="Cambria Math" panose="02040503050406030204" pitchFamily="18" charset="0"/>
                        </a:rPr>
                        <m:t>   </m:t>
                      </m:r>
                      <m:r>
                        <a:rPr lang="en-US" sz="2800" i="1" dirty="0">
                          <a:solidFill>
                            <a:schemeClr val="tx2"/>
                          </a:solidFill>
                          <a:latin typeface="Cambria Math" panose="02040503050406030204" pitchFamily="18" charset="0"/>
                          <a:ea typeface="Cambria Math" panose="02040503050406030204" pitchFamily="18" charset="0"/>
                        </a:rPr>
                        <m:t>𝑃</m:t>
                      </m:r>
                      <m:d>
                        <m:dPr>
                          <m:ctrlPr>
                            <a:rPr lang="en-US" sz="2800" i="1" dirty="0">
                              <a:solidFill>
                                <a:schemeClr val="tx2"/>
                              </a:solidFill>
                              <a:latin typeface="Cambria Math" panose="02040503050406030204" pitchFamily="18" charset="0"/>
                              <a:ea typeface="Cambria Math" panose="02040503050406030204" pitchFamily="18" charset="0"/>
                            </a:rPr>
                          </m:ctrlPr>
                        </m:dPr>
                        <m:e>
                          <m:r>
                            <m:rPr>
                              <m:nor/>
                            </m:rPr>
                            <a:rPr lang="en-US" sz="2800" dirty="0">
                              <a:solidFill>
                                <a:srgbClr val="FF0000"/>
                              </a:solidFill>
                              <a:latin typeface="Dagny OT" panose="020B0504020201020104" pitchFamily="34" charset="77"/>
                            </a:rPr>
                            <m:t>−</m:t>
                          </m:r>
                        </m:e>
                      </m:d>
                      <m:r>
                        <a:rPr lang="en-US" sz="2800" i="1" dirty="0">
                          <a:solidFill>
                            <a:schemeClr val="tx2"/>
                          </a:solidFill>
                          <a:latin typeface="Cambria Math" panose="02040503050406030204" pitchFamily="18" charset="0"/>
                          <a:ea typeface="Cambria Math" panose="02040503050406030204" pitchFamily="18" charset="0"/>
                        </a:rPr>
                        <m:t>=</m:t>
                      </m:r>
                      <m:f>
                        <m:fPr>
                          <m:ctrlPr>
                            <a:rPr lang="en-US" sz="2800" i="1" dirty="0">
                              <a:solidFill>
                                <a:schemeClr val="tx2"/>
                              </a:solidFill>
                              <a:latin typeface="Cambria Math" panose="02040503050406030204" pitchFamily="18" charset="0"/>
                              <a:ea typeface="Cambria Math" panose="02040503050406030204" pitchFamily="18" charset="0"/>
                            </a:rPr>
                          </m:ctrlPr>
                        </m:fPr>
                        <m:num>
                          <m:r>
                            <a:rPr lang="en-US" sz="2800" i="1" dirty="0">
                              <a:solidFill>
                                <a:schemeClr val="tx2"/>
                              </a:solidFill>
                              <a:latin typeface="Cambria Math" panose="02040503050406030204" pitchFamily="18" charset="0"/>
                              <a:ea typeface="Cambria Math" panose="02040503050406030204" pitchFamily="18" charset="0"/>
                            </a:rPr>
                            <m:t>3</m:t>
                          </m:r>
                        </m:num>
                        <m:den>
                          <m:r>
                            <a:rPr lang="en-US" sz="2800" i="1" dirty="0">
                              <a:solidFill>
                                <a:schemeClr val="tx2"/>
                              </a:solidFill>
                              <a:latin typeface="Cambria Math" panose="02040503050406030204" pitchFamily="18" charset="0"/>
                              <a:ea typeface="Cambria Math" panose="02040503050406030204" pitchFamily="18" charset="0"/>
                            </a:rPr>
                            <m:t>6</m:t>
                          </m:r>
                        </m:den>
                      </m:f>
                      <m:r>
                        <a:rPr lang="en-US" sz="2800" i="1" dirty="0">
                          <a:solidFill>
                            <a:schemeClr val="tx2"/>
                          </a:solidFill>
                          <a:latin typeface="Cambria Math" panose="02040503050406030204" pitchFamily="18" charset="0"/>
                          <a:ea typeface="Cambria Math" panose="02040503050406030204" pitchFamily="18" charset="0"/>
                        </a:rPr>
                        <m:t>=0.5</m:t>
                      </m:r>
                      <m:r>
                        <a:rPr lang="en-US" sz="2800" b="0" i="1" dirty="0" smtClean="0">
                          <a:solidFill>
                            <a:schemeClr val="tx2"/>
                          </a:solidFill>
                          <a:latin typeface="Cambria Math" panose="02040503050406030204" pitchFamily="18" charset="0"/>
                          <a:ea typeface="Cambria Math" panose="02040503050406030204" pitchFamily="18" charset="0"/>
                        </a:rPr>
                        <m:t>   </m:t>
                      </m:r>
                      <m:r>
                        <m:rPr>
                          <m:nor/>
                        </m:rPr>
                        <a:rPr lang="en-US" sz="2800" b="0" i="0" dirty="0" smtClean="0">
                          <a:solidFill>
                            <a:schemeClr val="tx2"/>
                          </a:solidFill>
                          <a:latin typeface="Dagny OT" panose="020B0504020201020104" pitchFamily="34" charset="77"/>
                          <a:ea typeface="Cambria Math" panose="02040503050406030204" pitchFamily="18" charset="0"/>
                        </a:rPr>
                        <m:t>so</m:t>
                      </m:r>
                      <m:r>
                        <m:rPr>
                          <m:nor/>
                        </m:rPr>
                        <a:rPr lang="en-US" sz="2800" b="0" i="0" dirty="0" smtClean="0">
                          <a:solidFill>
                            <a:schemeClr val="tx2"/>
                          </a:solidFill>
                          <a:latin typeface="Dagny OT" panose="020B0504020201020104" pitchFamily="34" charset="77"/>
                          <a:ea typeface="Cambria Math" panose="02040503050406030204" pitchFamily="18" charset="0"/>
                        </a:rPr>
                        <m:t> </m:t>
                      </m:r>
                      <m:r>
                        <a:rPr lang="en-US" sz="2800" b="0" i="1" dirty="0" smtClean="0">
                          <a:solidFill>
                            <a:schemeClr val="tx2"/>
                          </a:solidFill>
                          <a:latin typeface="Cambria Math" panose="02040503050406030204" pitchFamily="18" charset="0"/>
                          <a:ea typeface="Cambria Math" panose="02040503050406030204" pitchFamily="18" charset="0"/>
                        </a:rPr>
                        <m:t>  </m:t>
                      </m:r>
                      <m:sSub>
                        <m:sSubPr>
                          <m:ctrlPr>
                            <a:rPr lang="en-US" sz="2800" i="1" dirty="0">
                              <a:solidFill>
                                <a:schemeClr val="tx2"/>
                              </a:solidFill>
                              <a:latin typeface="Cambria Math" panose="02040503050406030204" pitchFamily="18" charset="0"/>
                              <a:ea typeface="Cambria Math" panose="02040503050406030204" pitchFamily="18" charset="0"/>
                            </a:rPr>
                          </m:ctrlPr>
                        </m:sSubPr>
                        <m:e>
                          <m:r>
                            <a:rPr lang="en-US" sz="2800" i="1" dirty="0">
                              <a:solidFill>
                                <a:schemeClr val="tx2"/>
                              </a:solidFill>
                              <a:latin typeface="Cambria Math" panose="02040503050406030204" pitchFamily="18" charset="0"/>
                              <a:ea typeface="Cambria Math" panose="02040503050406030204" pitchFamily="18" charset="0"/>
                            </a:rPr>
                            <m:t>𝑏</m:t>
                          </m:r>
                        </m:e>
                        <m:sub>
                          <m:r>
                            <m:rPr>
                              <m:nor/>
                            </m:rPr>
                            <a:rPr lang="en-US" sz="2800" dirty="0">
                              <a:solidFill>
                                <a:srgbClr val="0070C0"/>
                              </a:solidFill>
                              <a:latin typeface="Dagny OT" panose="020B0504020201020104" pitchFamily="34" charset="77"/>
                            </a:rPr>
                            <m:t>+</m:t>
                          </m:r>
                        </m:sub>
                      </m:sSub>
                      <m:r>
                        <a:rPr lang="en-US" sz="2800" i="1" dirty="0">
                          <a:solidFill>
                            <a:schemeClr val="tx2"/>
                          </a:solidFill>
                          <a:latin typeface="Cambria Math" panose="02040503050406030204" pitchFamily="18" charset="0"/>
                          <a:ea typeface="Cambria Math" panose="02040503050406030204" pitchFamily="18" charset="0"/>
                        </a:rPr>
                        <m:t>=</m:t>
                      </m:r>
                      <m:sSub>
                        <m:sSubPr>
                          <m:ctrlPr>
                            <a:rPr lang="en-US" sz="2800" i="1" dirty="0">
                              <a:solidFill>
                                <a:schemeClr val="tx2"/>
                              </a:solidFill>
                              <a:latin typeface="Cambria Math" panose="02040503050406030204" pitchFamily="18" charset="0"/>
                              <a:ea typeface="Cambria Math" panose="02040503050406030204" pitchFamily="18" charset="0"/>
                            </a:rPr>
                          </m:ctrlPr>
                        </m:sSubPr>
                        <m:e>
                          <m:r>
                            <a:rPr lang="en-US" sz="2800" i="1" dirty="0">
                              <a:solidFill>
                                <a:schemeClr val="tx2"/>
                              </a:solidFill>
                              <a:latin typeface="Cambria Math" panose="02040503050406030204" pitchFamily="18" charset="0"/>
                              <a:ea typeface="Cambria Math" panose="02040503050406030204" pitchFamily="18" charset="0"/>
                            </a:rPr>
                            <m:t>𝑏</m:t>
                          </m:r>
                        </m:e>
                        <m:sub>
                          <m:r>
                            <m:rPr>
                              <m:nor/>
                            </m:rPr>
                            <a:rPr lang="en-US" sz="2800" dirty="0">
                              <a:solidFill>
                                <a:srgbClr val="FF0000"/>
                              </a:solidFill>
                              <a:latin typeface="Dagny OT" panose="020B0504020201020104" pitchFamily="34" charset="77"/>
                            </a:rPr>
                            <m:t>−</m:t>
                          </m:r>
                        </m:sub>
                      </m:sSub>
                      <m:r>
                        <a:rPr lang="en-US" sz="2800" i="1" dirty="0">
                          <a:solidFill>
                            <a:schemeClr val="tx2"/>
                          </a:solidFill>
                          <a:latin typeface="Cambria Math" panose="02040503050406030204" pitchFamily="18" charset="0"/>
                          <a:ea typeface="Cambria Math" panose="02040503050406030204" pitchFamily="18" charset="0"/>
                        </a:rPr>
                        <m:t>=</m:t>
                      </m:r>
                      <m:r>
                        <m:rPr>
                          <m:nor/>
                        </m:rPr>
                        <a:rPr lang="en-US" sz="2800" dirty="0">
                          <a:solidFill>
                            <a:schemeClr val="tx2"/>
                          </a:solidFill>
                          <a:latin typeface="Dagny OT" panose="020B0504020201020104" pitchFamily="34" charset="77"/>
                          <a:ea typeface="Cambria Math" panose="02040503050406030204" pitchFamily="18" charset="0"/>
                        </a:rPr>
                        <m:t>ln</m:t>
                      </m:r>
                      <m:r>
                        <a:rPr lang="en-US" sz="2800" i="1" dirty="0">
                          <a:solidFill>
                            <a:schemeClr val="tx2"/>
                          </a:solidFill>
                          <a:latin typeface="Cambria Math" panose="02040503050406030204" pitchFamily="18" charset="0"/>
                          <a:ea typeface="Cambria Math" panose="02040503050406030204" pitchFamily="18" charset="0"/>
                        </a:rPr>
                        <m:t> 0.5</m:t>
                      </m:r>
                    </m:oMath>
                  </m:oMathPara>
                </a14:m>
                <a:endParaRPr lang="en-US" sz="2800" dirty="0">
                  <a:solidFill>
                    <a:schemeClr val="tx2"/>
                  </a:solidFill>
                  <a:latin typeface="Dagny OT" panose="020B0504020201020104" pitchFamily="34" charset="77"/>
                  <a:ea typeface="Cambria Math" panose="02040503050406030204" pitchFamily="18" charset="0"/>
                </a:endParaRPr>
              </a:p>
            </p:txBody>
          </p:sp>
        </mc:Choice>
        <mc:Fallback xmlns="">
          <p:sp>
            <p:nvSpPr>
              <p:cNvPr id="8" name="Rectangle 7"/>
              <p:cNvSpPr>
                <a:spLocks noRot="1" noChangeAspect="1" noMove="1" noResize="1" noEditPoints="1" noAdjustHandles="1" noChangeArrowheads="1" noChangeShapeType="1" noTextEdit="1"/>
              </p:cNvSpPr>
              <p:nvPr/>
            </p:nvSpPr>
            <p:spPr>
              <a:xfrm>
                <a:off x="1245814" y="1962151"/>
                <a:ext cx="9490097" cy="901785"/>
              </a:xfrm>
              <a:prstGeom prst="rect">
                <a:avLst/>
              </a:prstGeom>
              <a:blipFill>
                <a:blip r:embed="rId2"/>
                <a:stretch>
                  <a:fillRect b="-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p:cNvSpPr/>
              <p:nvPr/>
            </p:nvSpPr>
            <p:spPr>
              <a:xfrm>
                <a:off x="2128074" y="3780374"/>
                <a:ext cx="7857023" cy="98565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800" b="0" i="1" dirty="0" smtClean="0">
                              <a:solidFill>
                                <a:schemeClr val="tx2"/>
                              </a:solidFill>
                              <a:latin typeface="Cambria Math" panose="02040503050406030204" pitchFamily="18" charset="0"/>
                              <a:ea typeface="Cambria Math" panose="02040503050406030204" pitchFamily="18" charset="0"/>
                            </a:rPr>
                          </m:ctrlPr>
                        </m:sSubPr>
                        <m:e>
                          <m:acc>
                            <m:accPr>
                              <m:chr m:val="̂"/>
                              <m:ctrlPr>
                                <a:rPr lang="en-US" sz="2800" b="0" i="1" dirty="0" smtClean="0">
                                  <a:solidFill>
                                    <a:schemeClr val="tx2"/>
                                  </a:solidFill>
                                  <a:latin typeface="Cambria Math" panose="02040503050406030204" pitchFamily="18" charset="0"/>
                                  <a:ea typeface="Cambria Math" panose="02040503050406030204" pitchFamily="18" charset="0"/>
                                </a:rPr>
                              </m:ctrlPr>
                            </m:accPr>
                            <m:e>
                              <m:r>
                                <a:rPr lang="en-CA" sz="2800" i="1" dirty="0">
                                  <a:solidFill>
                                    <a:schemeClr val="tx2"/>
                                  </a:solidFill>
                                  <a:latin typeface="Cambria Math" charset="0"/>
                                  <a:ea typeface="Cambria Math" panose="02040503050406030204" pitchFamily="18" charset="0"/>
                                </a:rPr>
                                <m:t>𝑝</m:t>
                              </m:r>
                            </m:e>
                          </m:acc>
                        </m:e>
                        <m:sub>
                          <m:r>
                            <m:rPr>
                              <m:nor/>
                            </m:rPr>
                            <a:rPr lang="en-US" sz="2800" dirty="0">
                              <a:solidFill>
                                <a:srgbClr val="0070C0"/>
                              </a:solidFill>
                              <a:latin typeface="Dagny OT" panose="020B0504020201020104" pitchFamily="34" charset="77"/>
                            </a:rPr>
                            <m:t>+</m:t>
                          </m:r>
                          <m:r>
                            <a:rPr lang="en-CA" sz="2800" b="0" i="1" dirty="0" smtClean="0">
                              <a:solidFill>
                                <a:schemeClr val="tx2"/>
                              </a:solidFill>
                              <a:latin typeface="Cambria Math" charset="0"/>
                            </a:rPr>
                            <m:t>,</m:t>
                          </m:r>
                          <m:r>
                            <m:rPr>
                              <m:nor/>
                            </m:rPr>
                            <a:rPr lang="en-US" sz="2800" dirty="0">
                              <a:solidFill>
                                <a:schemeClr val="tx2"/>
                              </a:solidFill>
                              <a:latin typeface="Dagny OT" panose="020B0504020201020104" pitchFamily="34" charset="77"/>
                              <a:ea typeface="Cambria Math" panose="02040503050406030204" pitchFamily="18" charset="0"/>
                            </a:rPr>
                            <m:t>amazing</m:t>
                          </m:r>
                        </m:sub>
                      </m:sSub>
                      <m:r>
                        <a:rPr lang="en-US" sz="2800" b="0" i="1" dirty="0" smtClean="0">
                          <a:solidFill>
                            <a:schemeClr val="tx2"/>
                          </a:solidFill>
                          <a:latin typeface="Cambria Math" panose="02040503050406030204" pitchFamily="18" charset="0"/>
                          <a:ea typeface="Cambria Math" panose="02040503050406030204" pitchFamily="18" charset="0"/>
                        </a:rPr>
                        <m:t>=</m:t>
                      </m:r>
                      <m:f>
                        <m:fPr>
                          <m:ctrlPr>
                            <a:rPr lang="en-US" sz="2800" b="0" i="1" dirty="0" smtClean="0">
                              <a:solidFill>
                                <a:schemeClr val="tx2"/>
                              </a:solidFill>
                              <a:latin typeface="Cambria Math" panose="02040503050406030204" pitchFamily="18" charset="0"/>
                              <a:ea typeface="Cambria Math" panose="02040503050406030204" pitchFamily="18" charset="0"/>
                            </a:rPr>
                          </m:ctrlPr>
                        </m:fPr>
                        <m:num>
                          <m:r>
                            <a:rPr lang="en-US" sz="2800" b="0" i="1" dirty="0" smtClean="0">
                              <a:solidFill>
                                <a:schemeClr val="tx2"/>
                              </a:solidFill>
                              <a:latin typeface="Cambria Math" panose="02040503050406030204" pitchFamily="18" charset="0"/>
                              <a:ea typeface="Cambria Math" panose="02040503050406030204" pitchFamily="18" charset="0"/>
                            </a:rPr>
                            <m:t>(#</m:t>
                          </m:r>
                          <m:r>
                            <m:rPr>
                              <m:nor/>
                            </m:rPr>
                            <a:rPr lang="en-US" sz="2800" b="0" i="0" dirty="0" smtClean="0">
                              <a:solidFill>
                                <a:schemeClr val="tx2"/>
                              </a:solidFill>
                              <a:latin typeface="Dagny OT" panose="020B0504020201020104" pitchFamily="34" charset="77"/>
                              <a:ea typeface="Cambria Math" panose="02040503050406030204" pitchFamily="18" charset="0"/>
                            </a:rPr>
                            <m:t>amazing</m:t>
                          </m:r>
                          <m:r>
                            <m:rPr>
                              <m:nor/>
                            </m:rPr>
                            <a:rPr lang="en-US" sz="2800" b="0" i="0" dirty="0" smtClean="0">
                              <a:solidFill>
                                <a:schemeClr val="tx2"/>
                              </a:solidFill>
                              <a:latin typeface="Dagny OT" panose="020B0504020201020104" pitchFamily="34" charset="77"/>
                              <a:ea typeface="Cambria Math" panose="02040503050406030204" pitchFamily="18" charset="0"/>
                            </a:rPr>
                            <m:t> </m:t>
                          </m:r>
                          <m:r>
                            <a:rPr lang="en-US" sz="2800" b="0" i="1" dirty="0" smtClean="0">
                              <a:solidFill>
                                <a:schemeClr val="tx2"/>
                              </a:solidFill>
                              <a:latin typeface="Cambria Math" panose="02040503050406030204" pitchFamily="18" charset="0"/>
                              <a:ea typeface="Cambria Math" panose="02040503050406030204" pitchFamily="18" charset="0"/>
                            </a:rPr>
                            <m:t>∈</m:t>
                          </m:r>
                          <m:r>
                            <m:rPr>
                              <m:nor/>
                            </m:rPr>
                            <a:rPr lang="en-US" sz="2800" dirty="0">
                              <a:solidFill>
                                <a:srgbClr val="0070C0"/>
                              </a:solidFill>
                              <a:latin typeface="Dagny OT" panose="020B0504020201020104" pitchFamily="34" charset="77"/>
                            </a:rPr>
                            <m:t>+</m:t>
                          </m:r>
                          <m:r>
                            <a:rPr lang="en-US" sz="2800" b="0" i="1" dirty="0" smtClean="0">
                              <a:solidFill>
                                <a:schemeClr val="tx2"/>
                              </a:solidFill>
                              <a:latin typeface="Cambria Math" panose="02040503050406030204" pitchFamily="18" charset="0"/>
                            </a:rPr>
                            <m:t>) +1</m:t>
                          </m:r>
                        </m:num>
                        <m:den>
                          <m:sSub>
                            <m:sSubPr>
                              <m:ctrlPr>
                                <a:rPr lang="en-US" sz="2800" i="1" dirty="0">
                                  <a:solidFill>
                                    <a:schemeClr val="tx2"/>
                                  </a:solidFill>
                                  <a:latin typeface="Cambria Math" panose="02040503050406030204" pitchFamily="18" charset="0"/>
                                  <a:ea typeface="Cambria Math" panose="02040503050406030204" pitchFamily="18" charset="0"/>
                                </a:rPr>
                              </m:ctrlPr>
                            </m:sSubPr>
                            <m:e>
                              <m:r>
                                <a:rPr lang="en-CA" sz="2800" i="1" dirty="0">
                                  <a:solidFill>
                                    <a:schemeClr val="tx2"/>
                                  </a:solidFill>
                                  <a:latin typeface="Cambria Math" charset="0"/>
                                  <a:ea typeface="Cambria Math" panose="02040503050406030204" pitchFamily="18" charset="0"/>
                                </a:rPr>
                                <m:t> </m:t>
                              </m:r>
                              <m:r>
                                <a:rPr lang="en-CA" sz="2800" i="1" dirty="0">
                                  <a:solidFill>
                                    <a:schemeClr val="tx2"/>
                                  </a:solidFill>
                                  <a:latin typeface="Cambria Math" charset="0"/>
                                  <a:ea typeface="Cambria Math" panose="02040503050406030204" pitchFamily="18" charset="0"/>
                                </a:rPr>
                                <m:t>𝑊</m:t>
                              </m:r>
                            </m:e>
                            <m:sub>
                              <m:r>
                                <m:rPr>
                                  <m:nor/>
                                </m:rPr>
                                <a:rPr lang="en-US" sz="2800" dirty="0">
                                  <a:solidFill>
                                    <a:srgbClr val="0070C0"/>
                                  </a:solidFill>
                                  <a:latin typeface="Dagny OT" panose="020B0504020201020104" pitchFamily="34" charset="77"/>
                                </a:rPr>
                                <m:t>+</m:t>
                              </m:r>
                            </m:sub>
                          </m:sSub>
                          <m:r>
                            <a:rPr lang="en-US" sz="2800" b="0" i="1" dirty="0" smtClean="0">
                              <a:solidFill>
                                <a:schemeClr val="tx2"/>
                              </a:solidFill>
                              <a:latin typeface="Cambria Math" panose="02040503050406030204" pitchFamily="18" charset="0"/>
                              <a:ea typeface="Cambria Math" panose="02040503050406030204" pitchFamily="18" charset="0"/>
                            </a:rPr>
                            <m:t>+8</m:t>
                          </m:r>
                        </m:den>
                      </m:f>
                      <m:r>
                        <a:rPr lang="en-US" sz="2800" b="0" i="1" dirty="0" smtClean="0">
                          <a:solidFill>
                            <a:schemeClr val="tx2"/>
                          </a:solidFill>
                          <a:latin typeface="Cambria Math" panose="02040503050406030204" pitchFamily="18" charset="0"/>
                          <a:ea typeface="Cambria Math" panose="02040503050406030204" pitchFamily="18" charset="0"/>
                        </a:rPr>
                        <m:t>=</m:t>
                      </m:r>
                      <m:f>
                        <m:fPr>
                          <m:ctrlPr>
                            <a:rPr lang="en-US" sz="2800" i="1" dirty="0">
                              <a:solidFill>
                                <a:schemeClr val="tx2"/>
                              </a:solidFill>
                              <a:latin typeface="Cambria Math" panose="02040503050406030204" pitchFamily="18" charset="0"/>
                              <a:ea typeface="Cambria Math" panose="02040503050406030204" pitchFamily="18" charset="0"/>
                            </a:rPr>
                          </m:ctrlPr>
                        </m:fPr>
                        <m:num>
                          <m:r>
                            <a:rPr lang="en-US" sz="2800" b="0" i="1" dirty="0" smtClean="0">
                              <a:solidFill>
                                <a:schemeClr val="tx2"/>
                              </a:solidFill>
                              <a:latin typeface="Cambria Math" panose="02040503050406030204" pitchFamily="18" charset="0"/>
                              <a:ea typeface="Cambria Math" panose="02040503050406030204" pitchFamily="18" charset="0"/>
                            </a:rPr>
                            <m:t>1</m:t>
                          </m:r>
                          <m:r>
                            <a:rPr lang="en-US" sz="2800" i="1" dirty="0">
                              <a:solidFill>
                                <a:schemeClr val="tx2"/>
                              </a:solidFill>
                              <a:latin typeface="Cambria Math" panose="02040503050406030204" pitchFamily="18" charset="0"/>
                            </a:rPr>
                            <m:t>+1</m:t>
                          </m:r>
                        </m:num>
                        <m:den>
                          <m:r>
                            <a:rPr lang="en-US" sz="2800" b="0" i="1" dirty="0" smtClean="0">
                              <a:solidFill>
                                <a:schemeClr val="tx2"/>
                              </a:solidFill>
                              <a:latin typeface="Cambria Math" panose="02040503050406030204" pitchFamily="18" charset="0"/>
                              <a:ea typeface="Cambria Math" panose="02040503050406030204" pitchFamily="18" charset="0"/>
                            </a:rPr>
                            <m:t>8</m:t>
                          </m:r>
                          <m:r>
                            <a:rPr lang="en-US" sz="2800" i="1" dirty="0">
                              <a:solidFill>
                                <a:schemeClr val="tx2"/>
                              </a:solidFill>
                              <a:latin typeface="Cambria Math" panose="02040503050406030204" pitchFamily="18" charset="0"/>
                              <a:ea typeface="Cambria Math" panose="02040503050406030204" pitchFamily="18" charset="0"/>
                            </a:rPr>
                            <m:t>+8</m:t>
                          </m:r>
                        </m:den>
                      </m:f>
                      <m:r>
                        <a:rPr lang="en-US" sz="2800" b="0" i="1" dirty="0" smtClean="0">
                          <a:solidFill>
                            <a:schemeClr val="tx2"/>
                          </a:solidFill>
                          <a:latin typeface="Cambria Math" panose="02040503050406030204" pitchFamily="18" charset="0"/>
                          <a:ea typeface="Cambria Math" panose="02040503050406030204" pitchFamily="18" charset="0"/>
                        </a:rPr>
                        <m:t>=</m:t>
                      </m:r>
                      <m:f>
                        <m:fPr>
                          <m:ctrlPr>
                            <a:rPr lang="en-US" sz="2800" b="0" i="1" dirty="0" smtClean="0">
                              <a:solidFill>
                                <a:schemeClr val="tx2"/>
                              </a:solidFill>
                              <a:latin typeface="Cambria Math" panose="02040503050406030204" pitchFamily="18" charset="0"/>
                              <a:ea typeface="Cambria Math" panose="02040503050406030204" pitchFamily="18" charset="0"/>
                            </a:rPr>
                          </m:ctrlPr>
                        </m:fPr>
                        <m:num>
                          <m:r>
                            <a:rPr lang="en-US" sz="2800" b="0" i="1" dirty="0" smtClean="0">
                              <a:solidFill>
                                <a:schemeClr val="tx2"/>
                              </a:solidFill>
                              <a:latin typeface="Cambria Math" panose="02040503050406030204" pitchFamily="18" charset="0"/>
                              <a:ea typeface="Cambria Math" panose="02040503050406030204" pitchFamily="18" charset="0"/>
                            </a:rPr>
                            <m:t>1</m:t>
                          </m:r>
                        </m:num>
                        <m:den>
                          <m:r>
                            <a:rPr lang="en-US" sz="2800" b="0" i="1" dirty="0" smtClean="0">
                              <a:solidFill>
                                <a:schemeClr val="tx2"/>
                              </a:solidFill>
                              <a:latin typeface="Cambria Math" panose="02040503050406030204" pitchFamily="18" charset="0"/>
                              <a:ea typeface="Cambria Math" panose="02040503050406030204" pitchFamily="18" charset="0"/>
                            </a:rPr>
                            <m:t>8</m:t>
                          </m:r>
                        </m:den>
                      </m:f>
                    </m:oMath>
                  </m:oMathPara>
                </a14:m>
                <a:endParaRPr lang="en-US" sz="2800" b="0" dirty="0">
                  <a:solidFill>
                    <a:schemeClr val="tx2"/>
                  </a:solidFill>
                  <a:latin typeface="Dagny OT" panose="020B0504020201020104" pitchFamily="34" charset="77"/>
                  <a:ea typeface="Cambria Math" panose="02040503050406030204" pitchFamily="18" charset="0"/>
                </a:endParaRPr>
              </a:p>
            </p:txBody>
          </p:sp>
        </mc:Choice>
        <mc:Fallback xmlns="">
          <p:sp>
            <p:nvSpPr>
              <p:cNvPr id="10" name="Rectangle 9"/>
              <p:cNvSpPr>
                <a:spLocks noRot="1" noChangeAspect="1" noMove="1" noResize="1" noEditPoints="1" noAdjustHandles="1" noChangeArrowheads="1" noChangeShapeType="1" noTextEdit="1"/>
              </p:cNvSpPr>
              <p:nvPr/>
            </p:nvSpPr>
            <p:spPr>
              <a:xfrm>
                <a:off x="2128074" y="3780374"/>
                <a:ext cx="7857023" cy="985654"/>
              </a:xfrm>
              <a:prstGeom prst="rect">
                <a:avLst/>
              </a:prstGeom>
              <a:blipFill>
                <a:blip r:embed="rId3"/>
                <a:stretch>
                  <a:fillRect t="-8974" b="-1282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p:cNvSpPr/>
              <p:nvPr/>
            </p:nvSpPr>
            <p:spPr>
              <a:xfrm>
                <a:off x="3986884" y="3060545"/>
                <a:ext cx="3912994"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endChr m:val="|"/>
                          <m:ctrlPr>
                            <a:rPr lang="en-US" sz="2800" b="0" i="1" dirty="0" smtClean="0">
                              <a:solidFill>
                                <a:schemeClr val="tx2"/>
                              </a:solidFill>
                              <a:latin typeface="Cambria Math" panose="02040503050406030204" pitchFamily="18" charset="0"/>
                              <a:ea typeface="Cambria Math" panose="02040503050406030204" pitchFamily="18" charset="0"/>
                            </a:rPr>
                          </m:ctrlPr>
                        </m:dPr>
                        <m:e>
                          <m:r>
                            <a:rPr lang="en-US" sz="2800" b="0" i="1" dirty="0" smtClean="0">
                              <a:solidFill>
                                <a:schemeClr val="tx2"/>
                              </a:solidFill>
                              <a:latin typeface="Cambria Math" panose="02040503050406030204" pitchFamily="18" charset="0"/>
                              <a:ea typeface="Cambria Math" panose="02040503050406030204" pitchFamily="18" charset="0"/>
                            </a:rPr>
                            <m:t>𝑣</m:t>
                          </m:r>
                        </m:e>
                      </m:d>
                      <m:r>
                        <a:rPr lang="en-US" sz="2800" b="0" i="1" dirty="0" smtClean="0">
                          <a:solidFill>
                            <a:schemeClr val="tx2"/>
                          </a:solidFill>
                          <a:latin typeface="Cambria Math" panose="02040503050406030204" pitchFamily="18" charset="0"/>
                          <a:ea typeface="Cambria Math" panose="02040503050406030204" pitchFamily="18" charset="0"/>
                        </a:rPr>
                        <m:t>=8</m:t>
                      </m:r>
                      <m:r>
                        <a:rPr lang="en-CA" sz="2800" b="0" i="1" dirty="0" smtClean="0">
                          <a:solidFill>
                            <a:schemeClr val="tx2"/>
                          </a:solidFill>
                          <a:latin typeface="Cambria Math" charset="0"/>
                          <a:ea typeface="Cambria Math" panose="02040503050406030204" pitchFamily="18" charset="0"/>
                        </a:rPr>
                        <m:t>,</m:t>
                      </m:r>
                      <m:sSub>
                        <m:sSubPr>
                          <m:ctrlPr>
                            <a:rPr lang="en-US" sz="2800" i="1" dirty="0">
                              <a:solidFill>
                                <a:schemeClr val="tx2"/>
                              </a:solidFill>
                              <a:latin typeface="Cambria Math" panose="02040503050406030204" pitchFamily="18" charset="0"/>
                              <a:ea typeface="Cambria Math" panose="02040503050406030204" pitchFamily="18" charset="0"/>
                            </a:rPr>
                          </m:ctrlPr>
                        </m:sSubPr>
                        <m:e>
                          <m:r>
                            <a:rPr lang="en-CA" sz="2800" b="0" i="1" dirty="0" smtClean="0">
                              <a:solidFill>
                                <a:schemeClr val="tx2"/>
                              </a:solidFill>
                              <a:latin typeface="Cambria Math" charset="0"/>
                              <a:ea typeface="Cambria Math" panose="02040503050406030204" pitchFamily="18" charset="0"/>
                            </a:rPr>
                            <m:t> </m:t>
                          </m:r>
                          <m:r>
                            <a:rPr lang="en-CA" sz="2800" b="0" i="1" dirty="0" smtClean="0">
                              <a:solidFill>
                                <a:schemeClr val="tx2"/>
                              </a:solidFill>
                              <a:latin typeface="Cambria Math" charset="0"/>
                              <a:ea typeface="Cambria Math" panose="02040503050406030204" pitchFamily="18" charset="0"/>
                            </a:rPr>
                            <m:t>𝑊</m:t>
                          </m:r>
                        </m:e>
                        <m:sub>
                          <m:r>
                            <m:rPr>
                              <m:nor/>
                            </m:rPr>
                            <a:rPr lang="en-US" sz="2800" dirty="0">
                              <a:solidFill>
                                <a:srgbClr val="0070C0"/>
                              </a:solidFill>
                              <a:latin typeface="Dagny OT" panose="020B0504020201020104" pitchFamily="34" charset="77"/>
                            </a:rPr>
                            <m:t>+</m:t>
                          </m:r>
                        </m:sub>
                      </m:sSub>
                      <m:r>
                        <a:rPr lang="en-CA" sz="2800" b="0" i="1" dirty="0" smtClean="0">
                          <a:solidFill>
                            <a:schemeClr val="tx2"/>
                          </a:solidFill>
                          <a:latin typeface="Cambria Math" charset="0"/>
                          <a:ea typeface="Cambria Math" panose="02040503050406030204" pitchFamily="18" charset="0"/>
                        </a:rPr>
                        <m:t>=</m:t>
                      </m:r>
                      <m:r>
                        <a:rPr lang="en-US" sz="2800" b="0" i="1" dirty="0" smtClean="0">
                          <a:solidFill>
                            <a:schemeClr val="tx2"/>
                          </a:solidFill>
                          <a:latin typeface="Cambria Math" panose="02040503050406030204" pitchFamily="18" charset="0"/>
                          <a:ea typeface="Cambria Math" panose="02040503050406030204" pitchFamily="18" charset="0"/>
                        </a:rPr>
                        <m:t>8</m:t>
                      </m:r>
                      <m:r>
                        <a:rPr lang="en-CA" sz="2800" b="0" i="1" dirty="0" smtClean="0">
                          <a:solidFill>
                            <a:schemeClr val="tx2"/>
                          </a:solidFill>
                          <a:latin typeface="Cambria Math" charset="0"/>
                          <a:ea typeface="Cambria Math" panose="02040503050406030204" pitchFamily="18" charset="0"/>
                        </a:rPr>
                        <m:t>,</m:t>
                      </m:r>
                      <m:sSub>
                        <m:sSubPr>
                          <m:ctrlPr>
                            <a:rPr lang="en-US" sz="2800" i="1" dirty="0">
                              <a:solidFill>
                                <a:schemeClr val="tx2"/>
                              </a:solidFill>
                              <a:latin typeface="Cambria Math" panose="02040503050406030204" pitchFamily="18" charset="0"/>
                              <a:ea typeface="Cambria Math" panose="02040503050406030204" pitchFamily="18" charset="0"/>
                            </a:rPr>
                          </m:ctrlPr>
                        </m:sSubPr>
                        <m:e>
                          <m:r>
                            <a:rPr lang="en-CA" sz="2800" i="1" dirty="0">
                              <a:solidFill>
                                <a:schemeClr val="tx2"/>
                              </a:solidFill>
                              <a:latin typeface="Cambria Math" charset="0"/>
                              <a:ea typeface="Cambria Math" panose="02040503050406030204" pitchFamily="18" charset="0"/>
                            </a:rPr>
                            <m:t>𝑊</m:t>
                          </m:r>
                        </m:e>
                        <m:sub>
                          <m:r>
                            <m:rPr>
                              <m:nor/>
                            </m:rPr>
                            <a:rPr lang="en-US" sz="2800" dirty="0">
                              <a:solidFill>
                                <a:srgbClr val="FF0000"/>
                              </a:solidFill>
                              <a:latin typeface="Dagny OT" panose="020B0504020201020104" pitchFamily="34" charset="77"/>
                            </a:rPr>
                            <m:t>−</m:t>
                          </m:r>
                        </m:sub>
                      </m:sSub>
                      <m:r>
                        <a:rPr lang="en-CA" sz="2800" i="1" dirty="0">
                          <a:solidFill>
                            <a:schemeClr val="tx2"/>
                          </a:solidFill>
                          <a:latin typeface="Cambria Math" charset="0"/>
                          <a:ea typeface="Cambria Math" panose="02040503050406030204" pitchFamily="18" charset="0"/>
                        </a:rPr>
                        <m:t>=</m:t>
                      </m:r>
                      <m:r>
                        <a:rPr lang="en-US" sz="2800" b="0" i="1" dirty="0" smtClean="0">
                          <a:solidFill>
                            <a:schemeClr val="tx2"/>
                          </a:solidFill>
                          <a:latin typeface="Cambria Math" panose="02040503050406030204" pitchFamily="18" charset="0"/>
                          <a:ea typeface="Cambria Math" panose="02040503050406030204" pitchFamily="18" charset="0"/>
                        </a:rPr>
                        <m:t>5</m:t>
                      </m:r>
                    </m:oMath>
                  </m:oMathPara>
                </a14:m>
                <a:endParaRPr lang="en-US" sz="2800" dirty="0">
                  <a:solidFill>
                    <a:schemeClr val="tx2"/>
                  </a:solidFill>
                  <a:latin typeface="Dagny OT" panose="020B0504020201020104" pitchFamily="34" charset="77"/>
                </a:endParaRPr>
              </a:p>
            </p:txBody>
          </p:sp>
        </mc:Choice>
        <mc:Fallback xmlns="">
          <p:sp>
            <p:nvSpPr>
              <p:cNvPr id="5" name="Rectangle 4"/>
              <p:cNvSpPr>
                <a:spLocks noRot="1" noChangeAspect="1" noMove="1" noResize="1" noEditPoints="1" noAdjustHandles="1" noChangeArrowheads="1" noChangeShapeType="1" noTextEdit="1"/>
              </p:cNvSpPr>
              <p:nvPr/>
            </p:nvSpPr>
            <p:spPr>
              <a:xfrm>
                <a:off x="3986884" y="3060545"/>
                <a:ext cx="3912994" cy="523220"/>
              </a:xfrm>
              <a:prstGeom prst="rect">
                <a:avLst/>
              </a:prstGeom>
              <a:blipFill>
                <a:blip r:embed="rId4"/>
                <a:stretch>
                  <a:fillRect b="-1904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p:cNvSpPr/>
              <p:nvPr/>
            </p:nvSpPr>
            <p:spPr>
              <a:xfrm>
                <a:off x="2028688" y="4962636"/>
                <a:ext cx="7924349" cy="98347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800" b="0" i="1" dirty="0" smtClean="0">
                              <a:solidFill>
                                <a:schemeClr val="tx2"/>
                              </a:solidFill>
                              <a:latin typeface="Cambria Math" panose="02040503050406030204" pitchFamily="18" charset="0"/>
                              <a:ea typeface="Cambria Math" panose="02040503050406030204" pitchFamily="18" charset="0"/>
                            </a:rPr>
                          </m:ctrlPr>
                        </m:sSubPr>
                        <m:e>
                          <m:acc>
                            <m:accPr>
                              <m:chr m:val="̂"/>
                              <m:ctrlPr>
                                <a:rPr lang="en-US" sz="2800" b="0" i="1" dirty="0" smtClean="0">
                                  <a:solidFill>
                                    <a:schemeClr val="tx2"/>
                                  </a:solidFill>
                                  <a:latin typeface="Cambria Math" panose="02040503050406030204" pitchFamily="18" charset="0"/>
                                  <a:ea typeface="Cambria Math" panose="02040503050406030204" pitchFamily="18" charset="0"/>
                                </a:rPr>
                              </m:ctrlPr>
                            </m:accPr>
                            <m:e>
                              <m:r>
                                <a:rPr lang="en-CA" sz="2800" i="1" dirty="0">
                                  <a:solidFill>
                                    <a:schemeClr val="tx2"/>
                                  </a:solidFill>
                                  <a:latin typeface="Cambria Math" charset="0"/>
                                  <a:ea typeface="Cambria Math" panose="02040503050406030204" pitchFamily="18" charset="0"/>
                                </a:rPr>
                                <m:t>𝑝</m:t>
                              </m:r>
                            </m:e>
                          </m:acc>
                        </m:e>
                        <m:sub>
                          <m:r>
                            <m:rPr>
                              <m:nor/>
                            </m:rPr>
                            <a:rPr lang="en-US" sz="2800" dirty="0">
                              <a:solidFill>
                                <a:srgbClr val="FF0000"/>
                              </a:solidFill>
                              <a:latin typeface="Dagny OT" panose="020B0504020201020104" pitchFamily="34" charset="77"/>
                            </a:rPr>
                            <m:t>−</m:t>
                          </m:r>
                          <m:r>
                            <a:rPr lang="en-CA" sz="2800" b="0" i="1" dirty="0" smtClean="0">
                              <a:solidFill>
                                <a:schemeClr val="tx2"/>
                              </a:solidFill>
                              <a:latin typeface="Cambria Math" charset="0"/>
                            </a:rPr>
                            <m:t>,</m:t>
                          </m:r>
                          <m:r>
                            <m:rPr>
                              <m:nor/>
                            </m:rPr>
                            <a:rPr lang="en-US" sz="2800" dirty="0">
                              <a:solidFill>
                                <a:schemeClr val="tx2"/>
                              </a:solidFill>
                              <a:latin typeface="Dagny OT" panose="020B0504020201020104" pitchFamily="34" charset="77"/>
                              <a:ea typeface="Cambria Math" panose="02040503050406030204" pitchFamily="18" charset="0"/>
                            </a:rPr>
                            <m:t>amazing</m:t>
                          </m:r>
                        </m:sub>
                      </m:sSub>
                      <m:r>
                        <a:rPr lang="en-US" sz="2800" b="0" i="1" dirty="0" smtClean="0">
                          <a:solidFill>
                            <a:schemeClr val="tx2"/>
                          </a:solidFill>
                          <a:latin typeface="Cambria Math" panose="02040503050406030204" pitchFamily="18" charset="0"/>
                          <a:ea typeface="Cambria Math" panose="02040503050406030204" pitchFamily="18" charset="0"/>
                        </a:rPr>
                        <m:t>=</m:t>
                      </m:r>
                      <m:f>
                        <m:fPr>
                          <m:ctrlPr>
                            <a:rPr lang="en-US" sz="2800" b="0" i="1" dirty="0" smtClean="0">
                              <a:solidFill>
                                <a:schemeClr val="tx2"/>
                              </a:solidFill>
                              <a:latin typeface="Cambria Math" panose="02040503050406030204" pitchFamily="18" charset="0"/>
                              <a:ea typeface="Cambria Math" panose="02040503050406030204" pitchFamily="18" charset="0"/>
                            </a:rPr>
                          </m:ctrlPr>
                        </m:fPr>
                        <m:num>
                          <m:r>
                            <a:rPr lang="en-US" sz="2800" b="0" i="1" dirty="0" smtClean="0">
                              <a:solidFill>
                                <a:schemeClr val="tx2"/>
                              </a:solidFill>
                              <a:latin typeface="Cambria Math" panose="02040503050406030204" pitchFamily="18" charset="0"/>
                              <a:ea typeface="Cambria Math" panose="02040503050406030204" pitchFamily="18" charset="0"/>
                            </a:rPr>
                            <m:t>(#</m:t>
                          </m:r>
                          <m:r>
                            <m:rPr>
                              <m:nor/>
                            </m:rPr>
                            <a:rPr lang="en-US" sz="2800" b="0" i="0" dirty="0" smtClean="0">
                              <a:solidFill>
                                <a:schemeClr val="tx2"/>
                              </a:solidFill>
                              <a:latin typeface="Dagny OT" panose="020B0504020201020104" pitchFamily="34" charset="77"/>
                              <a:ea typeface="Cambria Math" panose="02040503050406030204" pitchFamily="18" charset="0"/>
                            </a:rPr>
                            <m:t>amazing</m:t>
                          </m:r>
                          <m:r>
                            <m:rPr>
                              <m:nor/>
                            </m:rPr>
                            <a:rPr lang="en-US" sz="2800" b="0" i="0" dirty="0" smtClean="0">
                              <a:solidFill>
                                <a:schemeClr val="tx2"/>
                              </a:solidFill>
                              <a:latin typeface="Dagny OT" panose="020B0504020201020104" pitchFamily="34" charset="77"/>
                              <a:ea typeface="Cambria Math" panose="02040503050406030204" pitchFamily="18" charset="0"/>
                            </a:rPr>
                            <m:t> </m:t>
                          </m:r>
                          <m:r>
                            <a:rPr lang="en-US" sz="2800" b="0" i="1" dirty="0" smtClean="0">
                              <a:solidFill>
                                <a:schemeClr val="tx2"/>
                              </a:solidFill>
                              <a:latin typeface="Cambria Math" panose="02040503050406030204" pitchFamily="18" charset="0"/>
                              <a:ea typeface="Cambria Math" panose="02040503050406030204" pitchFamily="18" charset="0"/>
                            </a:rPr>
                            <m:t>∈</m:t>
                          </m:r>
                          <m:r>
                            <m:rPr>
                              <m:nor/>
                            </m:rPr>
                            <a:rPr lang="en-US" sz="2800" dirty="0">
                              <a:solidFill>
                                <a:srgbClr val="FF0000"/>
                              </a:solidFill>
                              <a:latin typeface="Dagny OT" panose="020B0504020201020104" pitchFamily="34" charset="77"/>
                            </a:rPr>
                            <m:t>−</m:t>
                          </m:r>
                          <m:r>
                            <a:rPr lang="en-US" sz="2800" b="0" i="1" dirty="0" smtClean="0">
                              <a:solidFill>
                                <a:schemeClr val="tx2"/>
                              </a:solidFill>
                              <a:latin typeface="Cambria Math" panose="02040503050406030204" pitchFamily="18" charset="0"/>
                            </a:rPr>
                            <m:t>) +1</m:t>
                          </m:r>
                        </m:num>
                        <m:den>
                          <m:sSub>
                            <m:sSubPr>
                              <m:ctrlPr>
                                <a:rPr lang="en-US" sz="2800" i="1" dirty="0">
                                  <a:solidFill>
                                    <a:schemeClr val="tx2"/>
                                  </a:solidFill>
                                  <a:latin typeface="Cambria Math" panose="02040503050406030204" pitchFamily="18" charset="0"/>
                                  <a:ea typeface="Cambria Math" panose="02040503050406030204" pitchFamily="18" charset="0"/>
                                </a:rPr>
                              </m:ctrlPr>
                            </m:sSubPr>
                            <m:e>
                              <m:r>
                                <a:rPr lang="en-CA" sz="2800" i="1" dirty="0">
                                  <a:solidFill>
                                    <a:schemeClr val="tx2"/>
                                  </a:solidFill>
                                  <a:latin typeface="Cambria Math" charset="0"/>
                                  <a:ea typeface="Cambria Math" panose="02040503050406030204" pitchFamily="18" charset="0"/>
                                </a:rPr>
                                <m:t>𝑊</m:t>
                              </m:r>
                            </m:e>
                            <m:sub>
                              <m:r>
                                <m:rPr>
                                  <m:nor/>
                                </m:rPr>
                                <a:rPr lang="en-US" sz="2800" dirty="0">
                                  <a:solidFill>
                                    <a:srgbClr val="FF0000"/>
                                  </a:solidFill>
                                  <a:latin typeface="Dagny OT" panose="020B0504020201020104" pitchFamily="34" charset="77"/>
                                </a:rPr>
                                <m:t>−</m:t>
                              </m:r>
                            </m:sub>
                          </m:sSub>
                          <m:r>
                            <a:rPr lang="en-US" sz="2800" b="0" i="1" dirty="0" smtClean="0">
                              <a:solidFill>
                                <a:schemeClr val="tx2"/>
                              </a:solidFill>
                              <a:latin typeface="Cambria Math" panose="02040503050406030204" pitchFamily="18" charset="0"/>
                              <a:ea typeface="Cambria Math" panose="02040503050406030204" pitchFamily="18" charset="0"/>
                            </a:rPr>
                            <m:t>+8</m:t>
                          </m:r>
                        </m:den>
                      </m:f>
                      <m:r>
                        <a:rPr lang="en-US" sz="2800" b="0" i="1" dirty="0" smtClean="0">
                          <a:solidFill>
                            <a:schemeClr val="tx2"/>
                          </a:solidFill>
                          <a:latin typeface="Cambria Math" panose="02040503050406030204" pitchFamily="18" charset="0"/>
                          <a:ea typeface="Cambria Math" panose="02040503050406030204" pitchFamily="18" charset="0"/>
                        </a:rPr>
                        <m:t>=</m:t>
                      </m:r>
                      <m:f>
                        <m:fPr>
                          <m:ctrlPr>
                            <a:rPr lang="en-US" sz="2800" i="1" dirty="0">
                              <a:solidFill>
                                <a:schemeClr val="tx2"/>
                              </a:solidFill>
                              <a:latin typeface="Cambria Math" panose="02040503050406030204" pitchFamily="18" charset="0"/>
                              <a:ea typeface="Cambria Math" panose="02040503050406030204" pitchFamily="18" charset="0"/>
                            </a:rPr>
                          </m:ctrlPr>
                        </m:fPr>
                        <m:num>
                          <m:r>
                            <a:rPr lang="en-CA" sz="2800" b="0" i="1" dirty="0" smtClean="0">
                              <a:solidFill>
                                <a:schemeClr val="tx2"/>
                              </a:solidFill>
                              <a:latin typeface="Cambria Math" charset="0"/>
                              <a:ea typeface="Cambria Math" panose="02040503050406030204" pitchFamily="18" charset="0"/>
                            </a:rPr>
                            <m:t>0</m:t>
                          </m:r>
                          <m:r>
                            <a:rPr lang="en-US" sz="2800" i="1" dirty="0">
                              <a:solidFill>
                                <a:schemeClr val="tx2"/>
                              </a:solidFill>
                              <a:latin typeface="Cambria Math" panose="02040503050406030204" pitchFamily="18" charset="0"/>
                            </a:rPr>
                            <m:t>+1</m:t>
                          </m:r>
                        </m:num>
                        <m:den>
                          <m:r>
                            <a:rPr lang="en-US" sz="2800" b="0" i="1" dirty="0" smtClean="0">
                              <a:solidFill>
                                <a:schemeClr val="tx2"/>
                              </a:solidFill>
                              <a:latin typeface="Cambria Math" panose="02040503050406030204" pitchFamily="18" charset="0"/>
                              <a:ea typeface="Cambria Math" panose="02040503050406030204" pitchFamily="18" charset="0"/>
                            </a:rPr>
                            <m:t>5</m:t>
                          </m:r>
                          <m:r>
                            <a:rPr lang="en-US" sz="2800" i="1" dirty="0">
                              <a:solidFill>
                                <a:schemeClr val="tx2"/>
                              </a:solidFill>
                              <a:latin typeface="Cambria Math" panose="02040503050406030204" pitchFamily="18" charset="0"/>
                              <a:ea typeface="Cambria Math" panose="02040503050406030204" pitchFamily="18" charset="0"/>
                            </a:rPr>
                            <m:t>+8</m:t>
                          </m:r>
                        </m:den>
                      </m:f>
                      <m:r>
                        <a:rPr lang="en-US" sz="2800" b="0" i="1" dirty="0" smtClean="0">
                          <a:solidFill>
                            <a:schemeClr val="tx2"/>
                          </a:solidFill>
                          <a:latin typeface="Cambria Math" panose="02040503050406030204" pitchFamily="18" charset="0"/>
                          <a:ea typeface="Cambria Math" panose="02040503050406030204" pitchFamily="18" charset="0"/>
                        </a:rPr>
                        <m:t>=</m:t>
                      </m:r>
                      <m:f>
                        <m:fPr>
                          <m:ctrlPr>
                            <a:rPr lang="en-US" sz="2800" b="0" i="1" dirty="0" smtClean="0">
                              <a:solidFill>
                                <a:schemeClr val="tx2"/>
                              </a:solidFill>
                              <a:latin typeface="Cambria Math" panose="02040503050406030204" pitchFamily="18" charset="0"/>
                              <a:ea typeface="Cambria Math" panose="02040503050406030204" pitchFamily="18" charset="0"/>
                            </a:rPr>
                          </m:ctrlPr>
                        </m:fPr>
                        <m:num>
                          <m:r>
                            <a:rPr lang="en-US" sz="2800" b="0" i="1" dirty="0" smtClean="0">
                              <a:solidFill>
                                <a:schemeClr val="tx2"/>
                              </a:solidFill>
                              <a:latin typeface="Cambria Math" panose="02040503050406030204" pitchFamily="18" charset="0"/>
                              <a:ea typeface="Cambria Math" panose="02040503050406030204" pitchFamily="18" charset="0"/>
                            </a:rPr>
                            <m:t>1</m:t>
                          </m:r>
                        </m:num>
                        <m:den>
                          <m:r>
                            <a:rPr lang="en-US" sz="2800" b="0" i="1" dirty="0" smtClean="0">
                              <a:solidFill>
                                <a:schemeClr val="tx2"/>
                              </a:solidFill>
                              <a:latin typeface="Cambria Math" panose="02040503050406030204" pitchFamily="18" charset="0"/>
                              <a:ea typeface="Cambria Math" panose="02040503050406030204" pitchFamily="18" charset="0"/>
                            </a:rPr>
                            <m:t>13</m:t>
                          </m:r>
                        </m:den>
                      </m:f>
                    </m:oMath>
                  </m:oMathPara>
                </a14:m>
                <a:endParaRPr lang="en-US" sz="2800" b="0" dirty="0">
                  <a:solidFill>
                    <a:schemeClr val="tx2"/>
                  </a:solidFill>
                  <a:latin typeface="Dagny OT" panose="020B0504020201020104" pitchFamily="34" charset="77"/>
                  <a:ea typeface="Cambria Math" panose="02040503050406030204" pitchFamily="18" charset="0"/>
                </a:endParaRPr>
              </a:p>
            </p:txBody>
          </p:sp>
        </mc:Choice>
        <mc:Fallback xmlns="">
          <p:sp>
            <p:nvSpPr>
              <p:cNvPr id="9" name="Rectangle 8"/>
              <p:cNvSpPr>
                <a:spLocks noRot="1" noChangeAspect="1" noMove="1" noResize="1" noEditPoints="1" noAdjustHandles="1" noChangeArrowheads="1" noChangeShapeType="1" noTextEdit="1"/>
              </p:cNvSpPr>
              <p:nvPr/>
            </p:nvSpPr>
            <p:spPr>
              <a:xfrm>
                <a:off x="2028688" y="4962636"/>
                <a:ext cx="7924349" cy="983474"/>
              </a:xfrm>
              <a:prstGeom prst="rect">
                <a:avLst/>
              </a:prstGeom>
              <a:blipFill>
                <a:blip r:embed="rId5"/>
                <a:stretch>
                  <a:fillRect t="-7692"/>
                </a:stretch>
              </a:blipFill>
            </p:spPr>
            <p:txBody>
              <a:bodyPr/>
              <a:lstStyle/>
              <a:p>
                <a:r>
                  <a:rPr lang="en-US">
                    <a:noFill/>
                  </a:rPr>
                  <a:t> </a:t>
                </a:r>
              </a:p>
            </p:txBody>
          </p:sp>
        </mc:Fallback>
      </mc:AlternateContent>
      <p:sp>
        <p:nvSpPr>
          <p:cNvPr id="11" name="Content Placeholder 2"/>
          <p:cNvSpPr txBox="1">
            <a:spLocks/>
          </p:cNvSpPr>
          <p:nvPr/>
        </p:nvSpPr>
        <p:spPr>
          <a:xfrm>
            <a:off x="838200" y="5881482"/>
            <a:ext cx="10515600" cy="5224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mr-IN" b="1" dirty="0">
                <a:solidFill>
                  <a:schemeClr val="tx2"/>
                </a:solidFill>
                <a:latin typeface="Helvetica Light"/>
                <a:cs typeface="Helvetica" panose="020B0604020202020204" pitchFamily="34" charset="0"/>
              </a:rPr>
              <a:t>…</a:t>
            </a:r>
            <a:endParaRPr lang="en-CA" dirty="0">
              <a:solidFill>
                <a:schemeClr val="tx2"/>
              </a:solidFill>
              <a:latin typeface="Helvetica Light"/>
              <a:cs typeface="Helvetica" panose="020B0604020202020204" pitchFamily="34" charset="0"/>
            </a:endParaRPr>
          </a:p>
          <a:p>
            <a:pPr marL="0" indent="0" algn="just">
              <a:buFont typeface="Arial" panose="020B0604020202020204" pitchFamily="34" charset="0"/>
              <a:buNone/>
            </a:pPr>
            <a:endParaRPr lang="en-CA" b="1" dirty="0">
              <a:solidFill>
                <a:schemeClr val="tx2"/>
              </a:solidFill>
              <a:latin typeface="Helvetica Light"/>
              <a:cs typeface="Helvetica" panose="020B0604020202020204" pitchFamily="34" charset="0"/>
            </a:endParaRPr>
          </a:p>
        </p:txBody>
      </p:sp>
    </p:spTree>
    <p:extLst>
      <p:ext uri="{BB962C8B-B14F-4D97-AF65-F5344CB8AC3E}">
        <p14:creationId xmlns:p14="http://schemas.microsoft.com/office/powerpoint/2010/main" val="4153547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F1009061-8F6D-6040-98EF-FAA602345F5F}"/>
              </a:ext>
            </a:extLst>
          </p:cNvPr>
          <p:cNvSpPr/>
          <p:nvPr/>
        </p:nvSpPr>
        <p:spPr>
          <a:xfrm>
            <a:off x="6500813" y="221456"/>
            <a:ext cx="5379243" cy="2235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26621D59-7615-429C-BB64-E532201D8FA3}"/>
              </a:ext>
            </a:extLst>
          </p:cNvPr>
          <p:cNvSpPr>
            <a:spLocks noGrp="1"/>
          </p:cNvSpPr>
          <p:nvPr>
            <p:ph type="title"/>
          </p:nvPr>
        </p:nvSpPr>
        <p:spPr/>
        <p:txBody>
          <a:bodyPr/>
          <a:lstStyle/>
          <a:p>
            <a:r>
              <a:rPr lang="en-US" dirty="0"/>
              <a:t>@BOTUS and T&amp;D</a:t>
            </a:r>
            <a:endParaRPr lang="en-CA" dirty="0"/>
          </a:p>
        </p:txBody>
      </p:sp>
      <p:pic>
        <p:nvPicPr>
          <p:cNvPr id="7" name="Content Placeholder 6">
            <a:extLst>
              <a:ext uri="{FF2B5EF4-FFF2-40B4-BE49-F238E27FC236}">
                <a16:creationId xmlns:a16="http://schemas.microsoft.com/office/drawing/2014/main" xmlns="" id="{79A720E5-E663-4209-A796-42B5CB9A55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22349" y="2109787"/>
            <a:ext cx="4303763" cy="4140200"/>
          </a:xfrm>
        </p:spPr>
      </p:pic>
      <p:pic>
        <p:nvPicPr>
          <p:cNvPr id="10" name="Content Placeholder 9">
            <a:extLst>
              <a:ext uri="{FF2B5EF4-FFF2-40B4-BE49-F238E27FC236}">
                <a16:creationId xmlns:a16="http://schemas.microsoft.com/office/drawing/2014/main" xmlns="" id="{0CFA8224-CDF7-4357-8206-D27DB9BF1D82}"/>
              </a:ext>
            </a:extLst>
          </p:cNvPr>
          <p:cNvPicPr>
            <a:picLocks noGrp="1" noChangeAspect="1"/>
          </p:cNvPicPr>
          <p:nvPr>
            <p:ph sz="half" idx="4294967295"/>
          </p:nvPr>
        </p:nvPicPr>
        <p:blipFill>
          <a:blip r:embed="rId4" cstate="print">
            <a:extLst>
              <a:ext uri="{28A0092B-C50C-407E-A947-70E740481C1C}">
                <a14:useLocalDpi xmlns:a14="http://schemas.microsoft.com/office/drawing/2010/main" val="0"/>
              </a:ext>
            </a:extLst>
          </a:blip>
          <a:stretch>
            <a:fillRect/>
          </a:stretch>
        </p:blipFill>
        <p:spPr>
          <a:xfrm>
            <a:off x="6780189" y="368299"/>
            <a:ext cx="4635500" cy="5938838"/>
          </a:xfrm>
        </p:spPr>
      </p:pic>
    </p:spTree>
    <p:extLst>
      <p:ext uri="{BB962C8B-B14F-4D97-AF65-F5344CB8AC3E}">
        <p14:creationId xmlns:p14="http://schemas.microsoft.com/office/powerpoint/2010/main" val="1308399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Multinomial Naïve Bayes Classification</a:t>
            </a:r>
          </a:p>
        </p:txBody>
      </p:sp>
      <mc:AlternateContent xmlns:mc="http://schemas.openxmlformats.org/markup-compatibility/2006" xmlns:a14="http://schemas.microsoft.com/office/drawing/2010/main">
        <mc:Choice Requires="a14">
          <p:graphicFrame>
            <p:nvGraphicFramePr>
              <p:cNvPr id="4" name="Content Placeholder 3"/>
              <p:cNvGraphicFramePr>
                <a:graphicFrameLocks noGrp="1"/>
              </p:cNvGraphicFramePr>
              <p:nvPr>
                <p:ph idx="1"/>
                <p:extLst/>
              </p:nvPr>
            </p:nvGraphicFramePr>
            <p:xfrm>
              <a:off x="838200" y="2212900"/>
              <a:ext cx="10515600" cy="1112520"/>
            </p:xfrm>
            <a:graphic>
              <a:graphicData uri="http://schemas.openxmlformats.org/drawingml/2006/table">
                <a:tbl>
                  <a:tblPr firstRow="1" bandRow="1">
                    <a:tableStyleId>{5C22544A-7EE6-4342-B048-85BDC9FD1C3A}</a:tableStyleId>
                  </a:tblPr>
                  <a:tblGrid>
                    <a:gridCol w="1168400">
                      <a:extLst>
                        <a:ext uri="{9D8B030D-6E8A-4147-A177-3AD203B41FA5}">
                          <a16:colId xmlns:a16="http://schemas.microsoft.com/office/drawing/2014/main" xmlns="" val="20000"/>
                        </a:ext>
                      </a:extLst>
                    </a:gridCol>
                    <a:gridCol w="1168400">
                      <a:extLst>
                        <a:ext uri="{9D8B030D-6E8A-4147-A177-3AD203B41FA5}">
                          <a16:colId xmlns:a16="http://schemas.microsoft.com/office/drawing/2014/main" xmlns="" val="20001"/>
                        </a:ext>
                      </a:extLst>
                    </a:gridCol>
                    <a:gridCol w="1168400">
                      <a:extLst>
                        <a:ext uri="{9D8B030D-6E8A-4147-A177-3AD203B41FA5}">
                          <a16:colId xmlns:a16="http://schemas.microsoft.com/office/drawing/2014/main" xmlns="" val="20002"/>
                        </a:ext>
                      </a:extLst>
                    </a:gridCol>
                    <a:gridCol w="1168400">
                      <a:extLst>
                        <a:ext uri="{9D8B030D-6E8A-4147-A177-3AD203B41FA5}">
                          <a16:colId xmlns:a16="http://schemas.microsoft.com/office/drawing/2014/main" xmlns="" val="20003"/>
                        </a:ext>
                      </a:extLst>
                    </a:gridCol>
                    <a:gridCol w="1168400">
                      <a:extLst>
                        <a:ext uri="{9D8B030D-6E8A-4147-A177-3AD203B41FA5}">
                          <a16:colId xmlns:a16="http://schemas.microsoft.com/office/drawing/2014/main" xmlns="" val="20004"/>
                        </a:ext>
                      </a:extLst>
                    </a:gridCol>
                    <a:gridCol w="1168400">
                      <a:extLst>
                        <a:ext uri="{9D8B030D-6E8A-4147-A177-3AD203B41FA5}">
                          <a16:colId xmlns:a16="http://schemas.microsoft.com/office/drawing/2014/main" xmlns="" val="20005"/>
                        </a:ext>
                      </a:extLst>
                    </a:gridCol>
                    <a:gridCol w="1168400">
                      <a:extLst>
                        <a:ext uri="{9D8B030D-6E8A-4147-A177-3AD203B41FA5}">
                          <a16:colId xmlns:a16="http://schemas.microsoft.com/office/drawing/2014/main" xmlns="" val="20006"/>
                        </a:ext>
                      </a:extLst>
                    </a:gridCol>
                    <a:gridCol w="1168400">
                      <a:extLst>
                        <a:ext uri="{9D8B030D-6E8A-4147-A177-3AD203B41FA5}">
                          <a16:colId xmlns:a16="http://schemas.microsoft.com/office/drawing/2014/main" xmlns="" val="20007"/>
                        </a:ext>
                      </a:extLst>
                    </a:gridCol>
                    <a:gridCol w="1168400">
                      <a:extLst>
                        <a:ext uri="{9D8B030D-6E8A-4147-A177-3AD203B41FA5}">
                          <a16:colId xmlns:a16="http://schemas.microsoft.com/office/drawing/2014/main" xmlns="" val="20008"/>
                        </a:ext>
                      </a:extLst>
                    </a:gridCol>
                  </a:tblGrid>
                  <a:tr h="370840">
                    <a:tc>
                      <a:txBody>
                        <a:bodyPr/>
                        <a:lstStyle/>
                        <a:p>
                          <a:pPr/>
                          <a14:m>
                            <m:oMathPara xmlns:m="http://schemas.openxmlformats.org/officeDocument/2006/math">
                              <m:oMathParaPr>
                                <m:jc m:val="centerGroup"/>
                              </m:oMathParaPr>
                              <m:oMath xmlns:m="http://schemas.openxmlformats.org/officeDocument/2006/math">
                                <m:acc>
                                  <m:accPr>
                                    <m:chr m:val="̂"/>
                                    <m:ctrlPr>
                                      <a:rPr lang="en-CA" sz="1800" i="1" dirty="0" smtClean="0">
                                        <a:latin typeface="Cambria Math" panose="02040503050406030204" pitchFamily="18" charset="0"/>
                                        <a:ea typeface="Cambria Math" panose="02040503050406030204" pitchFamily="18" charset="0"/>
                                      </a:rPr>
                                    </m:ctrlPr>
                                  </m:accPr>
                                  <m:e>
                                    <m:r>
                                      <a:rPr lang="en-CA" sz="1800" b="1" i="1" dirty="0" smtClean="0">
                                        <a:latin typeface="Cambria Math" charset="0"/>
                                        <a:ea typeface="Cambria Math" panose="02040503050406030204" pitchFamily="18" charset="0"/>
                                      </a:rPr>
                                      <m:t>𝒑</m:t>
                                    </m:r>
                                  </m:e>
                                </m:acc>
                              </m:oMath>
                            </m:oMathPara>
                          </a14:m>
                          <a:endParaRPr lang="en-US" dirty="0">
                            <a:latin typeface="Dagny OT" panose="020B0504020201020104" pitchFamily="34" charset="77"/>
                          </a:endParaRPr>
                        </a:p>
                      </a:txBody>
                      <a:tcPr/>
                    </a:tc>
                    <a:tc>
                      <a:txBody>
                        <a:bodyPr/>
                        <a:lstStyle/>
                        <a:p>
                          <a:pPr algn="ctr"/>
                          <a:r>
                            <a:rPr lang="en-US" b="0" i="0" dirty="0">
                              <a:latin typeface="Dagny OT" panose="020B0504020201020104" pitchFamily="34" charset="77"/>
                              <a:ea typeface="Helvetica Light" charset="0"/>
                              <a:cs typeface="Helvetica Light" charset="0"/>
                            </a:rPr>
                            <a:t>amazing</a:t>
                          </a:r>
                        </a:p>
                      </a:txBody>
                      <a:tcPr/>
                    </a:tc>
                    <a:tc>
                      <a:txBody>
                        <a:bodyPr/>
                        <a:lstStyle/>
                        <a:p>
                          <a:pPr algn="ctr"/>
                          <a:r>
                            <a:rPr lang="en-US" b="0" i="0" dirty="0">
                              <a:latin typeface="Dagny OT" panose="020B0504020201020104" pitchFamily="34" charset="77"/>
                              <a:ea typeface="Helvetica Light" charset="0"/>
                              <a:cs typeface="Helvetica Light" charset="0"/>
                            </a:rPr>
                            <a:t>bad</a:t>
                          </a:r>
                        </a:p>
                      </a:txBody>
                      <a:tcPr/>
                    </a:tc>
                    <a:tc>
                      <a:txBody>
                        <a:bodyPr/>
                        <a:lstStyle/>
                        <a:p>
                          <a:pPr algn="ctr"/>
                          <a:r>
                            <a:rPr lang="en-US" b="0" i="0" dirty="0">
                              <a:latin typeface="Dagny OT" panose="020B0504020201020104" pitchFamily="34" charset="77"/>
                              <a:ea typeface="Helvetica Light" charset="0"/>
                              <a:cs typeface="Helvetica Light" charset="0"/>
                            </a:rPr>
                            <a:t>great</a:t>
                          </a:r>
                        </a:p>
                      </a:txBody>
                      <a:tcPr/>
                    </a:tc>
                    <a:tc>
                      <a:txBody>
                        <a:bodyPr/>
                        <a:lstStyle/>
                        <a:p>
                          <a:pPr algn="ctr"/>
                          <a:r>
                            <a:rPr lang="en-US" b="0" i="0" dirty="0">
                              <a:latin typeface="Dagny OT" panose="020B0504020201020104" pitchFamily="34" charset="77"/>
                              <a:ea typeface="Helvetica Light" charset="0"/>
                              <a:cs typeface="Helvetica Light" charset="0"/>
                            </a:rPr>
                            <a:t>hate</a:t>
                          </a:r>
                        </a:p>
                      </a:txBody>
                      <a:tcPr/>
                    </a:tc>
                    <a:tc>
                      <a:txBody>
                        <a:bodyPr/>
                        <a:lstStyle/>
                        <a:p>
                          <a:pPr algn="ctr"/>
                          <a:r>
                            <a:rPr lang="en-US" b="0" i="0" dirty="0">
                              <a:latin typeface="Dagny OT" panose="020B0504020201020104" pitchFamily="34" charset="77"/>
                              <a:ea typeface="Helvetica Light" charset="0"/>
                              <a:cs typeface="Helvetica Light" charset="0"/>
                            </a:rPr>
                            <a:t>love</a:t>
                          </a:r>
                        </a:p>
                      </a:txBody>
                      <a:tcPr/>
                    </a:tc>
                    <a:tc>
                      <a:txBody>
                        <a:bodyPr/>
                        <a:lstStyle/>
                        <a:p>
                          <a:pPr algn="ctr"/>
                          <a:r>
                            <a:rPr lang="en-US" b="0" i="0" dirty="0">
                              <a:latin typeface="Dagny OT" panose="020B0504020201020104" pitchFamily="34" charset="77"/>
                              <a:ea typeface="Helvetica Light" charset="0"/>
                              <a:cs typeface="Helvetica Light" charset="0"/>
                            </a:rPr>
                            <a:t>phone</a:t>
                          </a:r>
                        </a:p>
                      </a:txBody>
                      <a:tcPr/>
                    </a:tc>
                    <a:tc>
                      <a:txBody>
                        <a:bodyPr/>
                        <a:lstStyle/>
                        <a:p>
                          <a:pPr algn="ctr"/>
                          <a:r>
                            <a:rPr lang="en-US" b="0" i="0" dirty="0">
                              <a:latin typeface="Dagny OT" panose="020B0504020201020104" pitchFamily="34" charset="77"/>
                              <a:ea typeface="Helvetica Light" charset="0"/>
                              <a:cs typeface="Helvetica Light" charset="0"/>
                            </a:rPr>
                            <a:t>quality</a:t>
                          </a:r>
                        </a:p>
                      </a:txBody>
                      <a:tcPr/>
                    </a:tc>
                    <a:tc>
                      <a:txBody>
                        <a:bodyPr/>
                        <a:lstStyle/>
                        <a:p>
                          <a:pPr algn="ctr"/>
                          <a:r>
                            <a:rPr lang="en-US" b="0" i="0" dirty="0">
                              <a:latin typeface="Dagny OT" panose="020B0504020201020104" pitchFamily="34" charset="77"/>
                              <a:ea typeface="Helvetica Light" charset="0"/>
                              <a:cs typeface="Helvetica Light" charset="0"/>
                            </a:rPr>
                            <a:t>sound</a:t>
                          </a:r>
                        </a:p>
                      </a:txBody>
                      <a:tcPr/>
                    </a:tc>
                    <a:extLst>
                      <a:ext uri="{0D108BD9-81ED-4DB2-BD59-A6C34878D82A}">
                        <a16:rowId xmlns:a16="http://schemas.microsoft.com/office/drawing/2014/main" xmlns="" val="10000"/>
                      </a:ext>
                    </a:extLst>
                  </a:tr>
                  <a:tr h="370840">
                    <a:tc>
                      <a:txBody>
                        <a:bodyPr/>
                        <a:lstStyle/>
                        <a:p>
                          <a:pPr/>
                          <a14:m>
                            <m:oMathPara xmlns:m="http://schemas.openxmlformats.org/officeDocument/2006/math">
                              <m:oMathParaPr>
                                <m:jc m:val="centerGroup"/>
                              </m:oMathParaPr>
                              <m:oMath xmlns:m="http://schemas.openxmlformats.org/officeDocument/2006/math">
                                <m:r>
                                  <a:rPr lang="en-US" sz="1800" i="1" dirty="0" smtClean="0">
                                    <a:solidFill>
                                      <a:srgbClr val="0070C0"/>
                                    </a:solidFill>
                                    <a:latin typeface="Cambria Math" panose="02040503050406030204" pitchFamily="18" charset="0"/>
                                  </a:rPr>
                                  <m:t>+</m:t>
                                </m:r>
                              </m:oMath>
                            </m:oMathPara>
                          </a14:m>
                          <a:endParaRPr lang="en-US" dirty="0">
                            <a:latin typeface="Dagny OT" panose="020B0504020201020104" pitchFamily="34" charset="77"/>
                          </a:endParaRPr>
                        </a:p>
                      </a:txBody>
                      <a:tcPr/>
                    </a:tc>
                    <a:tc>
                      <a:txBody>
                        <a:bodyPr/>
                        <a:lstStyle/>
                        <a:p>
                          <a:pPr algn="ctr"/>
                          <a:r>
                            <a:rPr lang="en-US" b="0" i="0" dirty="0">
                              <a:latin typeface="Dagny OT" panose="020B0504020201020104" pitchFamily="34" charset="77"/>
                              <a:ea typeface="Helvetica Light" charset="0"/>
                              <a:cs typeface="Helvetica Light" charset="0"/>
                            </a:rPr>
                            <a:t>0.1250</a:t>
                          </a:r>
                        </a:p>
                      </a:txBody>
                      <a:tcPr/>
                    </a:tc>
                    <a:tc>
                      <a:txBody>
                        <a:bodyPr/>
                        <a:lstStyle/>
                        <a:p>
                          <a:pPr algn="ctr"/>
                          <a:r>
                            <a:rPr lang="en-US" b="0" i="0" dirty="0">
                              <a:latin typeface="Dagny OT" panose="020B0504020201020104" pitchFamily="34" charset="77"/>
                              <a:ea typeface="Helvetica Light" charset="0"/>
                              <a:cs typeface="Helvetica Light" charset="0"/>
                            </a:rPr>
                            <a:t>0.6025</a:t>
                          </a:r>
                        </a:p>
                      </a:txBody>
                      <a:tcPr/>
                    </a:tc>
                    <a:tc>
                      <a:txBody>
                        <a:bodyPr/>
                        <a:lstStyle/>
                        <a:p>
                          <a:pPr algn="ctr"/>
                          <a:r>
                            <a:rPr lang="en-US" b="0" i="0" dirty="0">
                              <a:latin typeface="Dagny OT" panose="020B0504020201020104" pitchFamily="34" charset="77"/>
                              <a:ea typeface="Helvetica Light" charset="0"/>
                              <a:cs typeface="Helvetica Light" charset="0"/>
                            </a:rPr>
                            <a:t>0.1250</a:t>
                          </a:r>
                        </a:p>
                      </a:txBody>
                      <a:tcPr/>
                    </a:tc>
                    <a:tc>
                      <a:txBody>
                        <a:bodyPr/>
                        <a:lstStyle/>
                        <a:p>
                          <a:pPr algn="ctr"/>
                          <a:r>
                            <a:rPr lang="en-US" b="0" i="0" dirty="0">
                              <a:latin typeface="Dagny OT" panose="020B0504020201020104" pitchFamily="34" charset="77"/>
                              <a:ea typeface="Helvetica Light" charset="0"/>
                              <a:cs typeface="Helvetica Light" charset="0"/>
                            </a:rPr>
                            <a:t>0.0625</a:t>
                          </a:r>
                        </a:p>
                      </a:txBody>
                      <a:tcPr/>
                    </a:tc>
                    <a:tc>
                      <a:txBody>
                        <a:bodyPr/>
                        <a:lstStyle/>
                        <a:p>
                          <a:pPr algn="ctr"/>
                          <a:r>
                            <a:rPr lang="en-US" b="0" i="0" dirty="0">
                              <a:latin typeface="Dagny OT" panose="020B0504020201020104" pitchFamily="34" charset="77"/>
                              <a:ea typeface="Helvetica Light" charset="0"/>
                              <a:cs typeface="Helvetica Light" charset="0"/>
                            </a:rPr>
                            <a:t>0.1875</a:t>
                          </a:r>
                        </a:p>
                      </a:txBody>
                      <a:tcPr/>
                    </a:tc>
                    <a:tc>
                      <a:txBody>
                        <a:bodyPr/>
                        <a:lstStyle/>
                        <a:p>
                          <a:pPr algn="ctr"/>
                          <a:r>
                            <a:rPr lang="en-US" b="0" i="0" dirty="0">
                              <a:latin typeface="Dagny OT" panose="020B0504020201020104" pitchFamily="34" charset="77"/>
                              <a:ea typeface="Helvetica Light" charset="0"/>
                              <a:cs typeface="Helvetica Light" charset="0"/>
                            </a:rPr>
                            <a:t>0.1875</a:t>
                          </a:r>
                        </a:p>
                      </a:txBody>
                      <a:tcPr/>
                    </a:tc>
                    <a:tc>
                      <a:txBody>
                        <a:bodyPr/>
                        <a:lstStyle/>
                        <a:p>
                          <a:pPr algn="ctr"/>
                          <a:r>
                            <a:rPr lang="en-US" b="0" i="0" dirty="0">
                              <a:latin typeface="Dagny OT" panose="020B0504020201020104" pitchFamily="34" charset="77"/>
                              <a:ea typeface="Helvetica Light" charset="0"/>
                              <a:cs typeface="Helvetica Light" charset="0"/>
                            </a:rPr>
                            <a:t>0.1250</a:t>
                          </a:r>
                        </a:p>
                      </a:txBody>
                      <a:tcPr/>
                    </a:tc>
                    <a:tc>
                      <a:txBody>
                        <a:bodyPr/>
                        <a:lstStyle/>
                        <a:p>
                          <a:pPr algn="ctr"/>
                          <a:r>
                            <a:rPr lang="en-US" b="0" i="0" dirty="0">
                              <a:latin typeface="Dagny OT" panose="020B0504020201020104" pitchFamily="34" charset="77"/>
                              <a:ea typeface="Helvetica Light" charset="0"/>
                              <a:cs typeface="Helvetica Light" charset="0"/>
                            </a:rPr>
                            <a:t>0.1250</a:t>
                          </a:r>
                        </a:p>
                      </a:txBody>
                      <a:tcPr/>
                    </a:tc>
                    <a:extLst>
                      <a:ext uri="{0D108BD9-81ED-4DB2-BD59-A6C34878D82A}">
                        <a16:rowId xmlns:a16="http://schemas.microsoft.com/office/drawing/2014/main" xmlns="" val="10001"/>
                      </a:ext>
                    </a:extLst>
                  </a:tr>
                  <a:tr h="370840">
                    <a:tc>
                      <a:txBody>
                        <a:bodyPr/>
                        <a:lstStyle/>
                        <a:p>
                          <a:pPr/>
                          <a14:m>
                            <m:oMathPara xmlns:m="http://schemas.openxmlformats.org/officeDocument/2006/math">
                              <m:oMathParaPr>
                                <m:jc m:val="centerGroup"/>
                              </m:oMathParaPr>
                              <m:oMath xmlns:m="http://schemas.openxmlformats.org/officeDocument/2006/math">
                                <m:r>
                                  <a:rPr lang="en-US" sz="1800" b="0" i="1" dirty="0" smtClean="0">
                                    <a:solidFill>
                                      <a:srgbClr val="FF0000"/>
                                    </a:solidFill>
                                    <a:latin typeface="Cambria Math" panose="02040503050406030204" pitchFamily="18" charset="0"/>
                                  </a:rPr>
                                  <m:t>−</m:t>
                                </m:r>
                              </m:oMath>
                            </m:oMathPara>
                          </a14:m>
                          <a:endParaRPr lang="en-US" dirty="0">
                            <a:latin typeface="Dagny OT" panose="020B0504020201020104" pitchFamily="34" charset="77"/>
                          </a:endParaRPr>
                        </a:p>
                      </a:txBody>
                      <a:tcPr/>
                    </a:tc>
                    <a:tc>
                      <a:txBody>
                        <a:bodyPr/>
                        <a:lstStyle/>
                        <a:p>
                          <a:pPr algn="ctr"/>
                          <a:r>
                            <a:rPr lang="en-US" b="0" i="0" dirty="0">
                              <a:latin typeface="Dagny OT" panose="020B0504020201020104" pitchFamily="34" charset="77"/>
                              <a:ea typeface="Helvetica Light" charset="0"/>
                              <a:cs typeface="Helvetica Light" charset="0"/>
                            </a:rPr>
                            <a:t>0.0769</a:t>
                          </a:r>
                        </a:p>
                      </a:txBody>
                      <a:tcPr/>
                    </a:tc>
                    <a:tc>
                      <a:txBody>
                        <a:bodyPr/>
                        <a:lstStyle/>
                        <a:p>
                          <a:pPr algn="ctr"/>
                          <a:r>
                            <a:rPr lang="en-US" b="0" i="0" dirty="0">
                              <a:latin typeface="Dagny OT" panose="020B0504020201020104" pitchFamily="34" charset="77"/>
                              <a:ea typeface="Helvetica Light" charset="0"/>
                              <a:cs typeface="Helvetica Light" charset="0"/>
                            </a:rPr>
                            <a:t>0.2308</a:t>
                          </a:r>
                        </a:p>
                      </a:txBody>
                      <a:tcPr/>
                    </a:tc>
                    <a:tc>
                      <a:txBody>
                        <a:bodyPr/>
                        <a:lstStyle/>
                        <a:p>
                          <a:pPr algn="ctr"/>
                          <a:r>
                            <a:rPr lang="en-US" b="0" i="0" dirty="0">
                              <a:latin typeface="Dagny OT" panose="020B0504020201020104" pitchFamily="34" charset="77"/>
                              <a:ea typeface="Helvetica Light" charset="0"/>
                              <a:cs typeface="Helvetica Light" charset="0"/>
                            </a:rPr>
                            <a:t>0.0769</a:t>
                          </a:r>
                        </a:p>
                      </a:txBody>
                      <a:tcPr/>
                    </a:tc>
                    <a:tc>
                      <a:txBody>
                        <a:bodyPr/>
                        <a:lstStyle/>
                        <a:p>
                          <a:pPr algn="ctr"/>
                          <a:r>
                            <a:rPr lang="en-US" b="0" i="0" dirty="0">
                              <a:latin typeface="Dagny OT" panose="020B0504020201020104" pitchFamily="34" charset="77"/>
                              <a:ea typeface="Helvetica Light" charset="0"/>
                              <a:cs typeface="Helvetica Light" charset="0"/>
                            </a:rPr>
                            <a:t>0.2308</a:t>
                          </a:r>
                        </a:p>
                      </a:txBody>
                      <a:tcPr/>
                    </a:tc>
                    <a:tc>
                      <a:txBody>
                        <a:bodyPr/>
                        <a:lstStyle/>
                        <a:p>
                          <a:pPr algn="ctr"/>
                          <a:r>
                            <a:rPr lang="en-US" b="0" i="0" dirty="0">
                              <a:latin typeface="Dagny OT" panose="020B0504020201020104" pitchFamily="34" charset="77"/>
                              <a:ea typeface="Helvetica Light" charset="0"/>
                              <a:cs typeface="Helvetica Light" charset="0"/>
                            </a:rPr>
                            <a:t>0.0769</a:t>
                          </a:r>
                        </a:p>
                      </a:txBody>
                      <a:tcPr/>
                    </a:tc>
                    <a:tc>
                      <a:txBody>
                        <a:bodyPr/>
                        <a:lstStyle/>
                        <a:p>
                          <a:pPr algn="ctr"/>
                          <a:r>
                            <a:rPr lang="en-US" b="0" i="0" dirty="0">
                              <a:latin typeface="Dagny OT" panose="020B0504020201020104" pitchFamily="34" charset="77"/>
                              <a:ea typeface="Helvetica Light" charset="0"/>
                              <a:cs typeface="Helvetica Light" charset="0"/>
                            </a:rPr>
                            <a:t>0.0769</a:t>
                          </a:r>
                        </a:p>
                      </a:txBody>
                      <a:tcPr/>
                    </a:tc>
                    <a:tc>
                      <a:txBody>
                        <a:bodyPr/>
                        <a:lstStyle/>
                        <a:p>
                          <a:pPr algn="ctr"/>
                          <a:r>
                            <a:rPr lang="en-US" b="0" i="0" dirty="0">
                              <a:latin typeface="Dagny OT" panose="020B0504020201020104" pitchFamily="34" charset="77"/>
                              <a:ea typeface="Helvetica Light" charset="0"/>
                              <a:cs typeface="Helvetica Light" charset="0"/>
                            </a:rPr>
                            <a:t>0.1538</a:t>
                          </a:r>
                        </a:p>
                      </a:txBody>
                      <a:tcPr/>
                    </a:tc>
                    <a:tc>
                      <a:txBody>
                        <a:bodyPr/>
                        <a:lstStyle/>
                        <a:p>
                          <a:pPr algn="ctr"/>
                          <a:r>
                            <a:rPr lang="en-US" b="0" i="0" dirty="0">
                              <a:latin typeface="Dagny OT" panose="020B0504020201020104" pitchFamily="34" charset="77"/>
                              <a:ea typeface="Helvetica Light" charset="0"/>
                              <a:cs typeface="Helvetica Light" charset="0"/>
                            </a:rPr>
                            <a:t>0.0769</a:t>
                          </a:r>
                        </a:p>
                      </a:txBody>
                      <a:tcPr/>
                    </a:tc>
                    <a:extLst>
                      <a:ext uri="{0D108BD9-81ED-4DB2-BD59-A6C34878D82A}">
                        <a16:rowId xmlns:a16="http://schemas.microsoft.com/office/drawing/2014/main" xmlns="" val="10002"/>
                      </a:ext>
                    </a:extLst>
                  </a:tr>
                </a:tbl>
              </a:graphicData>
            </a:graphic>
          </p:graphicFrame>
        </mc:Choice>
        <mc:Fallback xmlns="">
          <p:graphicFrame>
            <p:nvGraphicFramePr>
              <p:cNvPr id="4" name="Content Placeholder 3"/>
              <p:cNvGraphicFramePr>
                <a:graphicFrameLocks noGrp="1"/>
              </p:cNvGraphicFramePr>
              <p:nvPr>
                <p:ph idx="1"/>
                <p:extLst/>
              </p:nvPr>
            </p:nvGraphicFramePr>
            <p:xfrm>
              <a:off x="838200" y="2212900"/>
              <a:ext cx="10515600" cy="1112520"/>
            </p:xfrm>
            <a:graphic>
              <a:graphicData uri="http://schemas.openxmlformats.org/drawingml/2006/table">
                <a:tbl>
                  <a:tblPr firstRow="1" bandRow="1">
                    <a:tableStyleId>{5C22544A-7EE6-4342-B048-85BDC9FD1C3A}</a:tableStyleId>
                  </a:tblPr>
                  <a:tblGrid>
                    <a:gridCol w="1168400">
                      <a:extLst>
                        <a:ext uri="{9D8B030D-6E8A-4147-A177-3AD203B41FA5}">
                          <a16:colId xmlns:a16="http://schemas.microsoft.com/office/drawing/2014/main" val="20000"/>
                        </a:ext>
                      </a:extLst>
                    </a:gridCol>
                    <a:gridCol w="1168400">
                      <a:extLst>
                        <a:ext uri="{9D8B030D-6E8A-4147-A177-3AD203B41FA5}">
                          <a16:colId xmlns:a16="http://schemas.microsoft.com/office/drawing/2014/main" val="20001"/>
                        </a:ext>
                      </a:extLst>
                    </a:gridCol>
                    <a:gridCol w="1168400">
                      <a:extLst>
                        <a:ext uri="{9D8B030D-6E8A-4147-A177-3AD203B41FA5}">
                          <a16:colId xmlns:a16="http://schemas.microsoft.com/office/drawing/2014/main" val="20002"/>
                        </a:ext>
                      </a:extLst>
                    </a:gridCol>
                    <a:gridCol w="1168400">
                      <a:extLst>
                        <a:ext uri="{9D8B030D-6E8A-4147-A177-3AD203B41FA5}">
                          <a16:colId xmlns:a16="http://schemas.microsoft.com/office/drawing/2014/main" val="20003"/>
                        </a:ext>
                      </a:extLst>
                    </a:gridCol>
                    <a:gridCol w="1168400">
                      <a:extLst>
                        <a:ext uri="{9D8B030D-6E8A-4147-A177-3AD203B41FA5}">
                          <a16:colId xmlns:a16="http://schemas.microsoft.com/office/drawing/2014/main" val="20004"/>
                        </a:ext>
                      </a:extLst>
                    </a:gridCol>
                    <a:gridCol w="1168400">
                      <a:extLst>
                        <a:ext uri="{9D8B030D-6E8A-4147-A177-3AD203B41FA5}">
                          <a16:colId xmlns:a16="http://schemas.microsoft.com/office/drawing/2014/main" val="20005"/>
                        </a:ext>
                      </a:extLst>
                    </a:gridCol>
                    <a:gridCol w="1168400">
                      <a:extLst>
                        <a:ext uri="{9D8B030D-6E8A-4147-A177-3AD203B41FA5}">
                          <a16:colId xmlns:a16="http://schemas.microsoft.com/office/drawing/2014/main" val="20006"/>
                        </a:ext>
                      </a:extLst>
                    </a:gridCol>
                    <a:gridCol w="1168400">
                      <a:extLst>
                        <a:ext uri="{9D8B030D-6E8A-4147-A177-3AD203B41FA5}">
                          <a16:colId xmlns:a16="http://schemas.microsoft.com/office/drawing/2014/main" val="20007"/>
                        </a:ext>
                      </a:extLst>
                    </a:gridCol>
                    <a:gridCol w="1168400">
                      <a:extLst>
                        <a:ext uri="{9D8B030D-6E8A-4147-A177-3AD203B41FA5}">
                          <a16:colId xmlns:a16="http://schemas.microsoft.com/office/drawing/2014/main" val="20008"/>
                        </a:ext>
                      </a:extLst>
                    </a:gridCol>
                  </a:tblGrid>
                  <a:tr h="370840">
                    <a:tc>
                      <a:txBody>
                        <a:bodyPr/>
                        <a:lstStyle/>
                        <a:p>
                          <a:endParaRPr lang="en-US"/>
                        </a:p>
                      </a:txBody>
                      <a:tcPr>
                        <a:blipFill>
                          <a:blip r:embed="rId2"/>
                          <a:stretch>
                            <a:fillRect l="-1087" t="-6897" r="-802174" b="-227586"/>
                          </a:stretch>
                        </a:blipFill>
                      </a:tcPr>
                    </a:tc>
                    <a:tc>
                      <a:txBody>
                        <a:bodyPr/>
                        <a:lstStyle/>
                        <a:p>
                          <a:pPr algn="ctr"/>
                          <a:r>
                            <a:rPr lang="en-US" b="0" i="0" dirty="0">
                              <a:latin typeface="Dagny OT" panose="020B0504020201020104" pitchFamily="34" charset="77"/>
                              <a:ea typeface="Helvetica Light" charset="0"/>
                              <a:cs typeface="Helvetica Light" charset="0"/>
                            </a:rPr>
                            <a:t>amazing</a:t>
                          </a:r>
                        </a:p>
                      </a:txBody>
                      <a:tcPr/>
                    </a:tc>
                    <a:tc>
                      <a:txBody>
                        <a:bodyPr/>
                        <a:lstStyle/>
                        <a:p>
                          <a:pPr algn="ctr"/>
                          <a:r>
                            <a:rPr lang="en-US" b="0" i="0" dirty="0">
                              <a:latin typeface="Dagny OT" panose="020B0504020201020104" pitchFamily="34" charset="77"/>
                              <a:ea typeface="Helvetica Light" charset="0"/>
                              <a:cs typeface="Helvetica Light" charset="0"/>
                            </a:rPr>
                            <a:t>bad</a:t>
                          </a:r>
                        </a:p>
                      </a:txBody>
                      <a:tcPr/>
                    </a:tc>
                    <a:tc>
                      <a:txBody>
                        <a:bodyPr/>
                        <a:lstStyle/>
                        <a:p>
                          <a:pPr algn="ctr"/>
                          <a:r>
                            <a:rPr lang="en-US" b="0" i="0" dirty="0">
                              <a:latin typeface="Dagny OT" panose="020B0504020201020104" pitchFamily="34" charset="77"/>
                              <a:ea typeface="Helvetica Light" charset="0"/>
                              <a:cs typeface="Helvetica Light" charset="0"/>
                            </a:rPr>
                            <a:t>great</a:t>
                          </a:r>
                        </a:p>
                      </a:txBody>
                      <a:tcPr/>
                    </a:tc>
                    <a:tc>
                      <a:txBody>
                        <a:bodyPr/>
                        <a:lstStyle/>
                        <a:p>
                          <a:pPr algn="ctr"/>
                          <a:r>
                            <a:rPr lang="en-US" b="0" i="0" dirty="0">
                              <a:latin typeface="Dagny OT" panose="020B0504020201020104" pitchFamily="34" charset="77"/>
                              <a:ea typeface="Helvetica Light" charset="0"/>
                              <a:cs typeface="Helvetica Light" charset="0"/>
                            </a:rPr>
                            <a:t>hate</a:t>
                          </a:r>
                        </a:p>
                      </a:txBody>
                      <a:tcPr/>
                    </a:tc>
                    <a:tc>
                      <a:txBody>
                        <a:bodyPr/>
                        <a:lstStyle/>
                        <a:p>
                          <a:pPr algn="ctr"/>
                          <a:r>
                            <a:rPr lang="en-US" b="0" i="0" dirty="0">
                              <a:latin typeface="Dagny OT" panose="020B0504020201020104" pitchFamily="34" charset="77"/>
                              <a:ea typeface="Helvetica Light" charset="0"/>
                              <a:cs typeface="Helvetica Light" charset="0"/>
                            </a:rPr>
                            <a:t>love</a:t>
                          </a:r>
                        </a:p>
                      </a:txBody>
                      <a:tcPr/>
                    </a:tc>
                    <a:tc>
                      <a:txBody>
                        <a:bodyPr/>
                        <a:lstStyle/>
                        <a:p>
                          <a:pPr algn="ctr"/>
                          <a:r>
                            <a:rPr lang="en-US" b="0" i="0" dirty="0">
                              <a:latin typeface="Dagny OT" panose="020B0504020201020104" pitchFamily="34" charset="77"/>
                              <a:ea typeface="Helvetica Light" charset="0"/>
                              <a:cs typeface="Helvetica Light" charset="0"/>
                            </a:rPr>
                            <a:t>phone</a:t>
                          </a:r>
                        </a:p>
                      </a:txBody>
                      <a:tcPr/>
                    </a:tc>
                    <a:tc>
                      <a:txBody>
                        <a:bodyPr/>
                        <a:lstStyle/>
                        <a:p>
                          <a:pPr algn="ctr"/>
                          <a:r>
                            <a:rPr lang="en-US" b="0" i="0" dirty="0">
                              <a:latin typeface="Dagny OT" panose="020B0504020201020104" pitchFamily="34" charset="77"/>
                              <a:ea typeface="Helvetica Light" charset="0"/>
                              <a:cs typeface="Helvetica Light" charset="0"/>
                            </a:rPr>
                            <a:t>quality</a:t>
                          </a:r>
                        </a:p>
                      </a:txBody>
                      <a:tcPr/>
                    </a:tc>
                    <a:tc>
                      <a:txBody>
                        <a:bodyPr/>
                        <a:lstStyle/>
                        <a:p>
                          <a:pPr algn="ctr"/>
                          <a:r>
                            <a:rPr lang="en-US" b="0" i="0" dirty="0">
                              <a:latin typeface="Dagny OT" panose="020B0504020201020104" pitchFamily="34" charset="77"/>
                              <a:ea typeface="Helvetica Light" charset="0"/>
                              <a:cs typeface="Helvetica Light" charset="0"/>
                            </a:rPr>
                            <a:t>sound</a:t>
                          </a:r>
                        </a:p>
                      </a:txBody>
                      <a:tcPr/>
                    </a:tc>
                    <a:extLst>
                      <a:ext uri="{0D108BD9-81ED-4DB2-BD59-A6C34878D82A}">
                        <a16:rowId xmlns:a16="http://schemas.microsoft.com/office/drawing/2014/main" val="10000"/>
                      </a:ext>
                    </a:extLst>
                  </a:tr>
                  <a:tr h="370840">
                    <a:tc>
                      <a:txBody>
                        <a:bodyPr/>
                        <a:lstStyle/>
                        <a:p>
                          <a:endParaRPr lang="en-US"/>
                        </a:p>
                      </a:txBody>
                      <a:tcPr>
                        <a:blipFill>
                          <a:blip r:embed="rId2"/>
                          <a:stretch>
                            <a:fillRect l="-1087" t="-103333" r="-802174" b="-120000"/>
                          </a:stretch>
                        </a:blipFill>
                      </a:tcPr>
                    </a:tc>
                    <a:tc>
                      <a:txBody>
                        <a:bodyPr/>
                        <a:lstStyle/>
                        <a:p>
                          <a:pPr algn="ctr"/>
                          <a:r>
                            <a:rPr lang="en-US" b="0" i="0" dirty="0">
                              <a:latin typeface="Dagny OT" panose="020B0504020201020104" pitchFamily="34" charset="77"/>
                              <a:ea typeface="Helvetica Light" charset="0"/>
                              <a:cs typeface="Helvetica Light" charset="0"/>
                            </a:rPr>
                            <a:t>0.1250</a:t>
                          </a:r>
                        </a:p>
                      </a:txBody>
                      <a:tcPr/>
                    </a:tc>
                    <a:tc>
                      <a:txBody>
                        <a:bodyPr/>
                        <a:lstStyle/>
                        <a:p>
                          <a:pPr algn="ctr"/>
                          <a:r>
                            <a:rPr lang="en-US" b="0" i="0" dirty="0">
                              <a:latin typeface="Dagny OT" panose="020B0504020201020104" pitchFamily="34" charset="77"/>
                              <a:ea typeface="Helvetica Light" charset="0"/>
                              <a:cs typeface="Helvetica Light" charset="0"/>
                            </a:rPr>
                            <a:t>0.6025</a:t>
                          </a:r>
                        </a:p>
                      </a:txBody>
                      <a:tcPr/>
                    </a:tc>
                    <a:tc>
                      <a:txBody>
                        <a:bodyPr/>
                        <a:lstStyle/>
                        <a:p>
                          <a:pPr algn="ctr"/>
                          <a:r>
                            <a:rPr lang="en-US" b="0" i="0" dirty="0">
                              <a:latin typeface="Dagny OT" panose="020B0504020201020104" pitchFamily="34" charset="77"/>
                              <a:ea typeface="Helvetica Light" charset="0"/>
                              <a:cs typeface="Helvetica Light" charset="0"/>
                            </a:rPr>
                            <a:t>0.1250</a:t>
                          </a:r>
                        </a:p>
                      </a:txBody>
                      <a:tcPr/>
                    </a:tc>
                    <a:tc>
                      <a:txBody>
                        <a:bodyPr/>
                        <a:lstStyle/>
                        <a:p>
                          <a:pPr algn="ctr"/>
                          <a:r>
                            <a:rPr lang="en-US" b="0" i="0" dirty="0">
                              <a:latin typeface="Dagny OT" panose="020B0504020201020104" pitchFamily="34" charset="77"/>
                              <a:ea typeface="Helvetica Light" charset="0"/>
                              <a:cs typeface="Helvetica Light" charset="0"/>
                            </a:rPr>
                            <a:t>0.0625</a:t>
                          </a:r>
                        </a:p>
                      </a:txBody>
                      <a:tcPr/>
                    </a:tc>
                    <a:tc>
                      <a:txBody>
                        <a:bodyPr/>
                        <a:lstStyle/>
                        <a:p>
                          <a:pPr algn="ctr"/>
                          <a:r>
                            <a:rPr lang="en-US" b="0" i="0" dirty="0">
                              <a:latin typeface="Dagny OT" panose="020B0504020201020104" pitchFamily="34" charset="77"/>
                              <a:ea typeface="Helvetica Light" charset="0"/>
                              <a:cs typeface="Helvetica Light" charset="0"/>
                            </a:rPr>
                            <a:t>0.1875</a:t>
                          </a:r>
                        </a:p>
                      </a:txBody>
                      <a:tcPr/>
                    </a:tc>
                    <a:tc>
                      <a:txBody>
                        <a:bodyPr/>
                        <a:lstStyle/>
                        <a:p>
                          <a:pPr algn="ctr"/>
                          <a:r>
                            <a:rPr lang="en-US" b="0" i="0" dirty="0">
                              <a:latin typeface="Dagny OT" panose="020B0504020201020104" pitchFamily="34" charset="77"/>
                              <a:ea typeface="Helvetica Light" charset="0"/>
                              <a:cs typeface="Helvetica Light" charset="0"/>
                            </a:rPr>
                            <a:t>0.1875</a:t>
                          </a:r>
                        </a:p>
                      </a:txBody>
                      <a:tcPr/>
                    </a:tc>
                    <a:tc>
                      <a:txBody>
                        <a:bodyPr/>
                        <a:lstStyle/>
                        <a:p>
                          <a:pPr algn="ctr"/>
                          <a:r>
                            <a:rPr lang="en-US" b="0" i="0" dirty="0">
                              <a:latin typeface="Dagny OT" panose="020B0504020201020104" pitchFamily="34" charset="77"/>
                              <a:ea typeface="Helvetica Light" charset="0"/>
                              <a:cs typeface="Helvetica Light" charset="0"/>
                            </a:rPr>
                            <a:t>0.1250</a:t>
                          </a:r>
                        </a:p>
                      </a:txBody>
                      <a:tcPr/>
                    </a:tc>
                    <a:tc>
                      <a:txBody>
                        <a:bodyPr/>
                        <a:lstStyle/>
                        <a:p>
                          <a:pPr algn="ctr"/>
                          <a:r>
                            <a:rPr lang="en-US" b="0" i="0" dirty="0">
                              <a:latin typeface="Dagny OT" panose="020B0504020201020104" pitchFamily="34" charset="77"/>
                              <a:ea typeface="Helvetica Light" charset="0"/>
                              <a:cs typeface="Helvetica Light" charset="0"/>
                            </a:rPr>
                            <a:t>0.1250</a:t>
                          </a:r>
                        </a:p>
                      </a:txBody>
                      <a:tcPr/>
                    </a:tc>
                    <a:extLst>
                      <a:ext uri="{0D108BD9-81ED-4DB2-BD59-A6C34878D82A}">
                        <a16:rowId xmlns:a16="http://schemas.microsoft.com/office/drawing/2014/main" val="10001"/>
                      </a:ext>
                    </a:extLst>
                  </a:tr>
                  <a:tr h="370840">
                    <a:tc>
                      <a:txBody>
                        <a:bodyPr/>
                        <a:lstStyle/>
                        <a:p>
                          <a:endParaRPr lang="en-US"/>
                        </a:p>
                      </a:txBody>
                      <a:tcPr>
                        <a:blipFill>
                          <a:blip r:embed="rId2"/>
                          <a:stretch>
                            <a:fillRect l="-1087" t="-210345" r="-802174" b="-24138"/>
                          </a:stretch>
                        </a:blipFill>
                      </a:tcPr>
                    </a:tc>
                    <a:tc>
                      <a:txBody>
                        <a:bodyPr/>
                        <a:lstStyle/>
                        <a:p>
                          <a:pPr algn="ctr"/>
                          <a:r>
                            <a:rPr lang="en-US" b="0" i="0" dirty="0">
                              <a:latin typeface="Dagny OT" panose="020B0504020201020104" pitchFamily="34" charset="77"/>
                              <a:ea typeface="Helvetica Light" charset="0"/>
                              <a:cs typeface="Helvetica Light" charset="0"/>
                            </a:rPr>
                            <a:t>0.0769</a:t>
                          </a:r>
                        </a:p>
                      </a:txBody>
                      <a:tcPr/>
                    </a:tc>
                    <a:tc>
                      <a:txBody>
                        <a:bodyPr/>
                        <a:lstStyle/>
                        <a:p>
                          <a:pPr algn="ctr"/>
                          <a:r>
                            <a:rPr lang="en-US" b="0" i="0" dirty="0">
                              <a:latin typeface="Dagny OT" panose="020B0504020201020104" pitchFamily="34" charset="77"/>
                              <a:ea typeface="Helvetica Light" charset="0"/>
                              <a:cs typeface="Helvetica Light" charset="0"/>
                            </a:rPr>
                            <a:t>0.2308</a:t>
                          </a:r>
                        </a:p>
                      </a:txBody>
                      <a:tcPr/>
                    </a:tc>
                    <a:tc>
                      <a:txBody>
                        <a:bodyPr/>
                        <a:lstStyle/>
                        <a:p>
                          <a:pPr algn="ctr"/>
                          <a:r>
                            <a:rPr lang="en-US" b="0" i="0" dirty="0">
                              <a:latin typeface="Dagny OT" panose="020B0504020201020104" pitchFamily="34" charset="77"/>
                              <a:ea typeface="Helvetica Light" charset="0"/>
                              <a:cs typeface="Helvetica Light" charset="0"/>
                            </a:rPr>
                            <a:t>0.0769</a:t>
                          </a:r>
                        </a:p>
                      </a:txBody>
                      <a:tcPr/>
                    </a:tc>
                    <a:tc>
                      <a:txBody>
                        <a:bodyPr/>
                        <a:lstStyle/>
                        <a:p>
                          <a:pPr algn="ctr"/>
                          <a:r>
                            <a:rPr lang="en-US" b="0" i="0" dirty="0">
                              <a:latin typeface="Dagny OT" panose="020B0504020201020104" pitchFamily="34" charset="77"/>
                              <a:ea typeface="Helvetica Light" charset="0"/>
                              <a:cs typeface="Helvetica Light" charset="0"/>
                            </a:rPr>
                            <a:t>0.2308</a:t>
                          </a:r>
                        </a:p>
                      </a:txBody>
                      <a:tcPr/>
                    </a:tc>
                    <a:tc>
                      <a:txBody>
                        <a:bodyPr/>
                        <a:lstStyle/>
                        <a:p>
                          <a:pPr algn="ctr"/>
                          <a:r>
                            <a:rPr lang="en-US" b="0" i="0" dirty="0">
                              <a:latin typeface="Dagny OT" panose="020B0504020201020104" pitchFamily="34" charset="77"/>
                              <a:ea typeface="Helvetica Light" charset="0"/>
                              <a:cs typeface="Helvetica Light" charset="0"/>
                            </a:rPr>
                            <a:t>0.0769</a:t>
                          </a:r>
                        </a:p>
                      </a:txBody>
                      <a:tcPr/>
                    </a:tc>
                    <a:tc>
                      <a:txBody>
                        <a:bodyPr/>
                        <a:lstStyle/>
                        <a:p>
                          <a:pPr algn="ctr"/>
                          <a:r>
                            <a:rPr lang="en-US" b="0" i="0" dirty="0">
                              <a:latin typeface="Dagny OT" panose="020B0504020201020104" pitchFamily="34" charset="77"/>
                              <a:ea typeface="Helvetica Light" charset="0"/>
                              <a:cs typeface="Helvetica Light" charset="0"/>
                            </a:rPr>
                            <a:t>0.0769</a:t>
                          </a:r>
                        </a:p>
                      </a:txBody>
                      <a:tcPr/>
                    </a:tc>
                    <a:tc>
                      <a:txBody>
                        <a:bodyPr/>
                        <a:lstStyle/>
                        <a:p>
                          <a:pPr algn="ctr"/>
                          <a:r>
                            <a:rPr lang="en-US" b="0" i="0" dirty="0">
                              <a:latin typeface="Dagny OT" panose="020B0504020201020104" pitchFamily="34" charset="77"/>
                              <a:ea typeface="Helvetica Light" charset="0"/>
                              <a:cs typeface="Helvetica Light" charset="0"/>
                            </a:rPr>
                            <a:t>0.1538</a:t>
                          </a:r>
                        </a:p>
                      </a:txBody>
                      <a:tcPr/>
                    </a:tc>
                    <a:tc>
                      <a:txBody>
                        <a:bodyPr/>
                        <a:lstStyle/>
                        <a:p>
                          <a:pPr algn="ctr"/>
                          <a:r>
                            <a:rPr lang="en-US" b="0" i="0" dirty="0">
                              <a:latin typeface="Dagny OT" panose="020B0504020201020104" pitchFamily="34" charset="77"/>
                              <a:ea typeface="Helvetica Light" charset="0"/>
                              <a:cs typeface="Helvetica Light" charset="0"/>
                            </a:rPr>
                            <a:t>0.0769</a:t>
                          </a:r>
                        </a:p>
                      </a:txBody>
                      <a:tcPr/>
                    </a:tc>
                    <a:extLst>
                      <a:ext uri="{0D108BD9-81ED-4DB2-BD59-A6C34878D82A}">
                        <a16:rowId xmlns:a16="http://schemas.microsoft.com/office/drawing/2014/main" val="10002"/>
                      </a:ext>
                    </a:extLst>
                  </a:tr>
                </a:tbl>
              </a:graphicData>
            </a:graphic>
          </p:graphicFrame>
        </mc:Fallback>
      </mc:AlternateContent>
      <p:graphicFrame>
        <p:nvGraphicFramePr>
          <p:cNvPr id="8" name="Content Placeholder 3"/>
          <p:cNvGraphicFramePr>
            <a:graphicFrameLocks/>
          </p:cNvGraphicFramePr>
          <p:nvPr>
            <p:extLst/>
          </p:nvPr>
        </p:nvGraphicFramePr>
        <p:xfrm>
          <a:off x="838200" y="4114791"/>
          <a:ext cx="10515600" cy="741680"/>
        </p:xfrm>
        <a:graphic>
          <a:graphicData uri="http://schemas.openxmlformats.org/drawingml/2006/table">
            <a:tbl>
              <a:tblPr firstRow="1" bandRow="1">
                <a:tableStyleId>{5C22544A-7EE6-4342-B048-85BDC9FD1C3A}</a:tableStyleId>
              </a:tblPr>
              <a:tblGrid>
                <a:gridCol w="1168400">
                  <a:extLst>
                    <a:ext uri="{9D8B030D-6E8A-4147-A177-3AD203B41FA5}">
                      <a16:colId xmlns:a16="http://schemas.microsoft.com/office/drawing/2014/main" xmlns="" val="20000"/>
                    </a:ext>
                  </a:extLst>
                </a:gridCol>
                <a:gridCol w="1168400">
                  <a:extLst>
                    <a:ext uri="{9D8B030D-6E8A-4147-A177-3AD203B41FA5}">
                      <a16:colId xmlns:a16="http://schemas.microsoft.com/office/drawing/2014/main" xmlns="" val="20001"/>
                    </a:ext>
                  </a:extLst>
                </a:gridCol>
                <a:gridCol w="1168400">
                  <a:extLst>
                    <a:ext uri="{9D8B030D-6E8A-4147-A177-3AD203B41FA5}">
                      <a16:colId xmlns:a16="http://schemas.microsoft.com/office/drawing/2014/main" xmlns="" val="20002"/>
                    </a:ext>
                  </a:extLst>
                </a:gridCol>
                <a:gridCol w="1168400">
                  <a:extLst>
                    <a:ext uri="{9D8B030D-6E8A-4147-A177-3AD203B41FA5}">
                      <a16:colId xmlns:a16="http://schemas.microsoft.com/office/drawing/2014/main" xmlns="" val="20003"/>
                    </a:ext>
                  </a:extLst>
                </a:gridCol>
                <a:gridCol w="1168400">
                  <a:extLst>
                    <a:ext uri="{9D8B030D-6E8A-4147-A177-3AD203B41FA5}">
                      <a16:colId xmlns:a16="http://schemas.microsoft.com/office/drawing/2014/main" xmlns="" val="20004"/>
                    </a:ext>
                  </a:extLst>
                </a:gridCol>
                <a:gridCol w="1168400">
                  <a:extLst>
                    <a:ext uri="{9D8B030D-6E8A-4147-A177-3AD203B41FA5}">
                      <a16:colId xmlns:a16="http://schemas.microsoft.com/office/drawing/2014/main" xmlns="" val="20005"/>
                    </a:ext>
                  </a:extLst>
                </a:gridCol>
                <a:gridCol w="1168400">
                  <a:extLst>
                    <a:ext uri="{9D8B030D-6E8A-4147-A177-3AD203B41FA5}">
                      <a16:colId xmlns:a16="http://schemas.microsoft.com/office/drawing/2014/main" xmlns="" val="20006"/>
                    </a:ext>
                  </a:extLst>
                </a:gridCol>
                <a:gridCol w="1168400">
                  <a:extLst>
                    <a:ext uri="{9D8B030D-6E8A-4147-A177-3AD203B41FA5}">
                      <a16:colId xmlns:a16="http://schemas.microsoft.com/office/drawing/2014/main" xmlns="" val="20007"/>
                    </a:ext>
                  </a:extLst>
                </a:gridCol>
                <a:gridCol w="1168400">
                  <a:extLst>
                    <a:ext uri="{9D8B030D-6E8A-4147-A177-3AD203B41FA5}">
                      <a16:colId xmlns:a16="http://schemas.microsoft.com/office/drawing/2014/main" xmlns="" val="20008"/>
                    </a:ext>
                  </a:extLst>
                </a:gridCol>
              </a:tblGrid>
              <a:tr h="370840">
                <a:tc>
                  <a:txBody>
                    <a:bodyPr/>
                    <a:lstStyle/>
                    <a:p>
                      <a:endParaRPr lang="en-US" dirty="0">
                        <a:latin typeface="Dagny OT" panose="020B0504020201020104" pitchFamily="34" charset="77"/>
                      </a:endParaRPr>
                    </a:p>
                  </a:txBody>
                  <a:tcPr/>
                </a:tc>
                <a:tc>
                  <a:txBody>
                    <a:bodyPr/>
                    <a:lstStyle/>
                    <a:p>
                      <a:pPr algn="ctr"/>
                      <a:r>
                        <a:rPr lang="en-US" b="0" i="0" dirty="0">
                          <a:latin typeface="Dagny OT" panose="020B0504020201020104" pitchFamily="34" charset="77"/>
                          <a:ea typeface="Helvetica Light" charset="0"/>
                          <a:cs typeface="Helvetica Light" charset="0"/>
                        </a:rPr>
                        <a:t>amazing</a:t>
                      </a:r>
                    </a:p>
                  </a:txBody>
                  <a:tcPr/>
                </a:tc>
                <a:tc>
                  <a:txBody>
                    <a:bodyPr/>
                    <a:lstStyle/>
                    <a:p>
                      <a:pPr algn="ctr"/>
                      <a:r>
                        <a:rPr lang="en-US" b="0" i="0" dirty="0">
                          <a:latin typeface="Dagny OT" panose="020B0504020201020104" pitchFamily="34" charset="77"/>
                          <a:ea typeface="Helvetica Light" charset="0"/>
                          <a:cs typeface="Helvetica Light" charset="0"/>
                        </a:rPr>
                        <a:t>bad</a:t>
                      </a:r>
                    </a:p>
                  </a:txBody>
                  <a:tcPr/>
                </a:tc>
                <a:tc>
                  <a:txBody>
                    <a:bodyPr/>
                    <a:lstStyle/>
                    <a:p>
                      <a:pPr algn="ctr"/>
                      <a:r>
                        <a:rPr lang="en-US" b="0" i="0" dirty="0">
                          <a:latin typeface="Dagny OT" panose="020B0504020201020104" pitchFamily="34" charset="77"/>
                          <a:ea typeface="Helvetica Light" charset="0"/>
                          <a:cs typeface="Helvetica Light" charset="0"/>
                        </a:rPr>
                        <a:t>great</a:t>
                      </a:r>
                    </a:p>
                  </a:txBody>
                  <a:tcPr/>
                </a:tc>
                <a:tc>
                  <a:txBody>
                    <a:bodyPr/>
                    <a:lstStyle/>
                    <a:p>
                      <a:pPr algn="ctr"/>
                      <a:r>
                        <a:rPr lang="en-US" b="0" i="0" dirty="0">
                          <a:latin typeface="Dagny OT" panose="020B0504020201020104" pitchFamily="34" charset="77"/>
                          <a:ea typeface="Helvetica Light" charset="0"/>
                          <a:cs typeface="Helvetica Light" charset="0"/>
                        </a:rPr>
                        <a:t>hate</a:t>
                      </a:r>
                    </a:p>
                  </a:txBody>
                  <a:tcPr/>
                </a:tc>
                <a:tc>
                  <a:txBody>
                    <a:bodyPr/>
                    <a:lstStyle/>
                    <a:p>
                      <a:pPr algn="ctr"/>
                      <a:r>
                        <a:rPr lang="en-US" b="0" i="0" dirty="0">
                          <a:latin typeface="Dagny OT" panose="020B0504020201020104" pitchFamily="34" charset="77"/>
                          <a:ea typeface="Helvetica Light" charset="0"/>
                          <a:cs typeface="Helvetica Light" charset="0"/>
                        </a:rPr>
                        <a:t>love</a:t>
                      </a:r>
                    </a:p>
                  </a:txBody>
                  <a:tcPr/>
                </a:tc>
                <a:tc>
                  <a:txBody>
                    <a:bodyPr/>
                    <a:lstStyle/>
                    <a:p>
                      <a:pPr algn="ctr"/>
                      <a:r>
                        <a:rPr lang="en-US" b="0" i="0" dirty="0">
                          <a:latin typeface="Dagny OT" panose="020B0504020201020104" pitchFamily="34" charset="77"/>
                          <a:ea typeface="Helvetica Light" charset="0"/>
                          <a:cs typeface="Helvetica Light" charset="0"/>
                        </a:rPr>
                        <a:t>phone</a:t>
                      </a:r>
                    </a:p>
                  </a:txBody>
                  <a:tcPr/>
                </a:tc>
                <a:tc>
                  <a:txBody>
                    <a:bodyPr/>
                    <a:lstStyle/>
                    <a:p>
                      <a:pPr algn="ctr"/>
                      <a:r>
                        <a:rPr lang="en-US" b="0" i="0" dirty="0">
                          <a:latin typeface="Dagny OT" panose="020B0504020201020104" pitchFamily="34" charset="77"/>
                          <a:ea typeface="Helvetica Light" charset="0"/>
                          <a:cs typeface="Helvetica Light" charset="0"/>
                        </a:rPr>
                        <a:t>quality</a:t>
                      </a:r>
                    </a:p>
                  </a:txBody>
                  <a:tcPr/>
                </a:tc>
                <a:tc>
                  <a:txBody>
                    <a:bodyPr/>
                    <a:lstStyle/>
                    <a:p>
                      <a:pPr algn="ctr"/>
                      <a:r>
                        <a:rPr lang="en-US" b="0" i="0" dirty="0">
                          <a:latin typeface="Dagny OT" panose="020B0504020201020104" pitchFamily="34" charset="77"/>
                          <a:ea typeface="Helvetica Light" charset="0"/>
                          <a:cs typeface="Helvetica Light" charset="0"/>
                        </a:rPr>
                        <a:t>sound</a:t>
                      </a:r>
                    </a:p>
                  </a:txBody>
                  <a:tcPr/>
                </a:tc>
                <a:extLst>
                  <a:ext uri="{0D108BD9-81ED-4DB2-BD59-A6C34878D82A}">
                    <a16:rowId xmlns:a16="http://schemas.microsoft.com/office/drawing/2014/main" xmlns="" val="10000"/>
                  </a:ext>
                </a:extLst>
              </a:tr>
              <a:tr h="370840">
                <a:tc>
                  <a:txBody>
                    <a:bodyPr/>
                    <a:lstStyle/>
                    <a:p>
                      <a:pPr algn="ctr"/>
                      <a:r>
                        <a:rPr lang="en-US" b="0" i="0" dirty="0">
                          <a:solidFill>
                            <a:schemeClr val="tx1"/>
                          </a:solidFill>
                          <a:latin typeface="Dagny OT" panose="020B0504020201020104" pitchFamily="34" charset="77"/>
                          <a:ea typeface="Helvetica Light" charset="0"/>
                          <a:cs typeface="Helvetica Light" charset="0"/>
                        </a:rPr>
                        <a:t>i7</a:t>
                      </a:r>
                    </a:p>
                  </a:txBody>
                  <a:tcPr/>
                </a:tc>
                <a:tc>
                  <a:txBody>
                    <a:bodyPr/>
                    <a:lstStyle/>
                    <a:p>
                      <a:pPr algn="ctr"/>
                      <a:r>
                        <a:rPr lang="en-US" b="0" i="0" dirty="0">
                          <a:latin typeface="Dagny OT" panose="020B0504020201020104" pitchFamily="34" charset="77"/>
                          <a:ea typeface="Helvetica Light" charset="0"/>
                          <a:cs typeface="Helvetica Light" charset="0"/>
                        </a:rPr>
                        <a:t>0</a:t>
                      </a:r>
                    </a:p>
                  </a:txBody>
                  <a:tcPr/>
                </a:tc>
                <a:tc>
                  <a:txBody>
                    <a:bodyPr/>
                    <a:lstStyle/>
                    <a:p>
                      <a:pPr algn="ctr"/>
                      <a:r>
                        <a:rPr lang="en-US" b="0" i="0" dirty="0">
                          <a:latin typeface="Dagny OT" panose="020B0504020201020104" pitchFamily="34" charset="77"/>
                          <a:ea typeface="Helvetica Light" charset="0"/>
                          <a:cs typeface="Helvetica Light" charset="0"/>
                        </a:rPr>
                        <a:t>0</a:t>
                      </a:r>
                    </a:p>
                  </a:txBody>
                  <a:tcPr/>
                </a:tc>
                <a:tc>
                  <a:txBody>
                    <a:bodyPr/>
                    <a:lstStyle/>
                    <a:p>
                      <a:pPr algn="ctr"/>
                      <a:r>
                        <a:rPr lang="en-US" b="0" i="0" dirty="0">
                          <a:latin typeface="Dagny OT" panose="020B0504020201020104" pitchFamily="34" charset="77"/>
                          <a:ea typeface="Helvetica Light" charset="0"/>
                          <a:cs typeface="Helvetica Light" charset="0"/>
                        </a:rPr>
                        <a:t>0</a:t>
                      </a:r>
                    </a:p>
                  </a:txBody>
                  <a:tcPr/>
                </a:tc>
                <a:tc>
                  <a:txBody>
                    <a:bodyPr/>
                    <a:lstStyle/>
                    <a:p>
                      <a:pPr algn="ctr"/>
                      <a:r>
                        <a:rPr lang="en-US" b="0" i="0" dirty="0">
                          <a:latin typeface="Dagny OT" panose="020B0504020201020104" pitchFamily="34" charset="77"/>
                          <a:ea typeface="Helvetica Light" charset="0"/>
                          <a:cs typeface="Helvetica Light" charset="0"/>
                        </a:rPr>
                        <a:t>3</a:t>
                      </a:r>
                    </a:p>
                  </a:txBody>
                  <a:tcPr/>
                </a:tc>
                <a:tc>
                  <a:txBody>
                    <a:bodyPr/>
                    <a:lstStyle/>
                    <a:p>
                      <a:pPr algn="ctr"/>
                      <a:r>
                        <a:rPr lang="en-US" b="0" i="0" dirty="0">
                          <a:latin typeface="Dagny OT" panose="020B0504020201020104" pitchFamily="34" charset="77"/>
                          <a:ea typeface="Helvetica Light" charset="0"/>
                          <a:cs typeface="Helvetica Light" charset="0"/>
                        </a:rPr>
                        <a:t>0</a:t>
                      </a:r>
                    </a:p>
                  </a:txBody>
                  <a:tcPr/>
                </a:tc>
                <a:tc>
                  <a:txBody>
                    <a:bodyPr/>
                    <a:lstStyle/>
                    <a:p>
                      <a:pPr algn="ctr"/>
                      <a:r>
                        <a:rPr lang="en-US" b="0" i="0" dirty="0">
                          <a:latin typeface="Dagny OT" panose="020B0504020201020104" pitchFamily="34" charset="77"/>
                          <a:ea typeface="Helvetica Light" charset="0"/>
                          <a:cs typeface="Helvetica Light" charset="0"/>
                        </a:rPr>
                        <a:t>1</a:t>
                      </a:r>
                    </a:p>
                  </a:txBody>
                  <a:tcPr/>
                </a:tc>
                <a:tc>
                  <a:txBody>
                    <a:bodyPr/>
                    <a:lstStyle/>
                    <a:p>
                      <a:pPr algn="ctr"/>
                      <a:r>
                        <a:rPr lang="en-US" b="0" i="0" dirty="0">
                          <a:latin typeface="Dagny OT" panose="020B0504020201020104" pitchFamily="34" charset="77"/>
                          <a:ea typeface="Helvetica Light" charset="0"/>
                          <a:cs typeface="Helvetica Light" charset="0"/>
                        </a:rPr>
                        <a:t>1</a:t>
                      </a:r>
                    </a:p>
                  </a:txBody>
                  <a:tcPr/>
                </a:tc>
                <a:tc>
                  <a:txBody>
                    <a:bodyPr/>
                    <a:lstStyle/>
                    <a:p>
                      <a:pPr algn="ctr"/>
                      <a:r>
                        <a:rPr lang="en-US" b="0" i="0" dirty="0">
                          <a:latin typeface="Dagny OT" panose="020B0504020201020104" pitchFamily="34" charset="77"/>
                          <a:ea typeface="Helvetica Light" charset="0"/>
                          <a:cs typeface="Helvetica Light" charset="0"/>
                        </a:rPr>
                        <a:t>0</a:t>
                      </a:r>
                    </a:p>
                  </a:txBody>
                  <a:tcPr/>
                </a:tc>
                <a:extLst>
                  <a:ext uri="{0D108BD9-81ED-4DB2-BD59-A6C34878D82A}">
                    <a16:rowId xmlns:a16="http://schemas.microsoft.com/office/drawing/2014/main" xmlns="" val="10001"/>
                  </a:ext>
                </a:extLst>
              </a:tr>
            </a:tbl>
          </a:graphicData>
        </a:graphic>
      </p:graphicFrame>
      <p:sp>
        <p:nvSpPr>
          <p:cNvPr id="5" name="Rectangle 4"/>
          <p:cNvSpPr/>
          <p:nvPr/>
        </p:nvSpPr>
        <p:spPr>
          <a:xfrm>
            <a:off x="749076" y="3720346"/>
            <a:ext cx="1250663" cy="369332"/>
          </a:xfrm>
          <a:prstGeom prst="rect">
            <a:avLst/>
          </a:prstGeom>
        </p:spPr>
        <p:txBody>
          <a:bodyPr wrap="none">
            <a:spAutoFit/>
          </a:bodyPr>
          <a:lstStyle/>
          <a:p>
            <a:r>
              <a:rPr lang="en-US" dirty="0">
                <a:latin typeface="Dagny OT" panose="020B0504020201020104" pitchFamily="34" charset="77"/>
              </a:rPr>
              <a:t>Testing set</a:t>
            </a:r>
          </a:p>
        </p:txBody>
      </p:sp>
      <mc:AlternateContent xmlns:mc="http://schemas.openxmlformats.org/markup-compatibility/2006" xmlns:a14="http://schemas.microsoft.com/office/drawing/2010/main">
        <mc:Choice Requires="a14">
          <p:sp>
            <p:nvSpPr>
              <p:cNvPr id="9" name="Rectangle 8"/>
              <p:cNvSpPr/>
              <p:nvPr/>
            </p:nvSpPr>
            <p:spPr>
              <a:xfrm>
                <a:off x="838200" y="5382002"/>
                <a:ext cx="5909160" cy="523220"/>
              </a:xfrm>
              <a:prstGeom prst="rect">
                <a:avLst/>
              </a:prstGeom>
            </p:spPr>
            <p:txBody>
              <a:bodyPr wrap="square">
                <a:spAutoFit/>
              </a:bodyPr>
              <a:lstStyle/>
              <a:p>
                <a14:m>
                  <m:oMath xmlns:m="http://schemas.openxmlformats.org/officeDocument/2006/math">
                    <m:r>
                      <a:rPr lang="en-US" sz="2800" i="1" smtClean="0">
                        <a:latin typeface="Cambria Math" panose="02040503050406030204" pitchFamily="18" charset="0"/>
                      </a:rPr>
                      <m:t>𝑃</m:t>
                    </m:r>
                    <m:r>
                      <a:rPr lang="en-US" sz="2800" i="1" smtClean="0">
                        <a:latin typeface="Cambria Math" panose="02040503050406030204" pitchFamily="18" charset="0"/>
                      </a:rPr>
                      <m:t>(+</m:t>
                    </m:r>
                  </m:oMath>
                </a14:m>
                <a:r>
                  <a:rPr lang="en-US" sz="2800" dirty="0">
                    <a:latin typeface="Helvetica Light"/>
                  </a:rPr>
                  <a:t> |</a:t>
                </a:r>
                <a14:m>
                  <m:oMath xmlns:m="http://schemas.openxmlformats.org/officeDocument/2006/math">
                    <m:r>
                      <a:rPr lang="en-CA" sz="2800" b="0" i="0" dirty="0" smtClean="0">
                        <a:latin typeface="Cambria Math" charset="0"/>
                      </a:rPr>
                      <m:t> </m:t>
                    </m:r>
                    <m:r>
                      <a:rPr lang="en-CA" sz="2800" b="1" i="1" dirty="0" smtClean="0">
                        <a:latin typeface="Cambria Math" charset="0"/>
                      </a:rPr>
                      <m:t>𝒙</m:t>
                    </m:r>
                    <m:r>
                      <a:rPr lang="en-US" sz="2800" i="1" dirty="0">
                        <a:latin typeface="Cambria Math" panose="02040503050406030204" pitchFamily="18" charset="0"/>
                      </a:rPr>
                      <m:t>)</m:t>
                    </m:r>
                    <m:r>
                      <a:rPr lang="en-US" sz="2800" i="1" dirty="0">
                        <a:latin typeface="Cambria Math" panose="02040503050406030204" pitchFamily="18" charset="0"/>
                        <a:ea typeface="Cambria Math" panose="02040503050406030204" pitchFamily="18" charset="0"/>
                      </a:rPr>
                      <m:t>∝</m:t>
                    </m:r>
                    <m:r>
                      <a:rPr lang="en-CA" sz="2800" b="0" i="1" dirty="0" smtClean="0">
                        <a:latin typeface="Cambria Math" charset="0"/>
                        <a:ea typeface="Cambria Math" panose="02040503050406030204" pitchFamily="18" charset="0"/>
                      </a:rPr>
                      <m:t>2.9 </m:t>
                    </m:r>
                    <m:r>
                      <a:rPr lang="en-CA" sz="2800" b="0" i="1" dirty="0" smtClean="0">
                        <a:latin typeface="Cambria Math" charset="0"/>
                        <a:ea typeface="Cambria Math" charset="0"/>
                        <a:cs typeface="Cambria Math" charset="0"/>
                      </a:rPr>
                      <m:t>×</m:t>
                    </m:r>
                    <m:sSup>
                      <m:sSupPr>
                        <m:ctrlPr>
                          <a:rPr lang="en-CA" sz="2800" b="0" i="1" dirty="0" smtClean="0">
                            <a:latin typeface="Cambria Math" panose="02040503050406030204" pitchFamily="18" charset="0"/>
                            <a:ea typeface="Cambria Math" charset="0"/>
                            <a:cs typeface="Cambria Math" charset="0"/>
                          </a:rPr>
                        </m:ctrlPr>
                      </m:sSupPr>
                      <m:e>
                        <m:r>
                          <a:rPr lang="en-CA" sz="2800" b="0" i="1" dirty="0" smtClean="0">
                            <a:latin typeface="Cambria Math" charset="0"/>
                            <a:ea typeface="Cambria Math" charset="0"/>
                            <a:cs typeface="Cambria Math" charset="0"/>
                          </a:rPr>
                          <m:t>10</m:t>
                        </m:r>
                      </m:e>
                      <m:sup>
                        <m:r>
                          <a:rPr lang="en-CA" sz="2800" b="0" i="1" dirty="0" smtClean="0">
                            <a:latin typeface="Cambria Math" charset="0"/>
                            <a:ea typeface="Cambria Math" charset="0"/>
                            <a:cs typeface="Cambria Math" charset="0"/>
                          </a:rPr>
                          <m:t>−6</m:t>
                        </m:r>
                      </m:sup>
                    </m:sSup>
                  </m:oMath>
                </a14:m>
                <a:endParaRPr lang="en-US" sz="2800" dirty="0">
                  <a:latin typeface="Helvetica Light"/>
                </a:endParaRPr>
              </a:p>
            </p:txBody>
          </p:sp>
        </mc:Choice>
        <mc:Fallback xmlns="">
          <p:sp>
            <p:nvSpPr>
              <p:cNvPr id="9" name="Rectangle 8"/>
              <p:cNvSpPr>
                <a:spLocks noRot="1" noChangeAspect="1" noMove="1" noResize="1" noEditPoints="1" noAdjustHandles="1" noChangeArrowheads="1" noChangeShapeType="1" noTextEdit="1"/>
              </p:cNvSpPr>
              <p:nvPr/>
            </p:nvSpPr>
            <p:spPr>
              <a:xfrm>
                <a:off x="838200" y="5382002"/>
                <a:ext cx="5909160" cy="523220"/>
              </a:xfrm>
              <a:prstGeom prst="rect">
                <a:avLst/>
              </a:prstGeom>
              <a:blipFill>
                <a:blip r:embed="rId3"/>
                <a:stretch>
                  <a:fillRect t="-12791" b="-3139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p:cNvSpPr/>
              <p:nvPr/>
            </p:nvSpPr>
            <p:spPr>
              <a:xfrm>
                <a:off x="5825640" y="5384232"/>
                <a:ext cx="5528160" cy="523220"/>
              </a:xfrm>
              <a:prstGeom prst="rect">
                <a:avLst/>
              </a:prstGeom>
            </p:spPr>
            <p:txBody>
              <a:bodyPr wrap="square">
                <a:spAutoFit/>
              </a:bodyPr>
              <a:lstStyle/>
              <a:p>
                <a:pPr algn="r"/>
                <a14:m>
                  <m:oMath xmlns:m="http://schemas.openxmlformats.org/officeDocument/2006/math">
                    <m:r>
                      <a:rPr lang="en-US" sz="2800" i="1" smtClean="0">
                        <a:latin typeface="Cambria Math" panose="02040503050406030204" pitchFamily="18" charset="0"/>
                      </a:rPr>
                      <m:t>𝑃</m:t>
                    </m:r>
                    <m:r>
                      <a:rPr lang="en-US" sz="2800" i="1" smtClean="0">
                        <a:latin typeface="Cambria Math" panose="02040503050406030204" pitchFamily="18" charset="0"/>
                      </a:rPr>
                      <m:t>(−</m:t>
                    </m:r>
                  </m:oMath>
                </a14:m>
                <a:r>
                  <a:rPr lang="en-US" sz="2800" dirty="0">
                    <a:latin typeface="Helvetica Light"/>
                  </a:rPr>
                  <a:t> |</a:t>
                </a:r>
                <a14:m>
                  <m:oMath xmlns:m="http://schemas.openxmlformats.org/officeDocument/2006/math">
                    <m:r>
                      <a:rPr lang="en-CA" sz="2800" b="0" i="0" dirty="0" smtClean="0">
                        <a:latin typeface="Cambria Math" charset="0"/>
                      </a:rPr>
                      <m:t> </m:t>
                    </m:r>
                    <m:r>
                      <a:rPr lang="en-CA" sz="2800" b="1" i="1" dirty="0" smtClean="0">
                        <a:latin typeface="Cambria Math" charset="0"/>
                      </a:rPr>
                      <m:t>𝒙</m:t>
                    </m:r>
                    <m:r>
                      <a:rPr lang="en-US" sz="2800" i="1" dirty="0">
                        <a:latin typeface="Cambria Math" panose="02040503050406030204" pitchFamily="18" charset="0"/>
                      </a:rPr>
                      <m:t>)</m:t>
                    </m:r>
                    <m:r>
                      <a:rPr lang="en-US" sz="2800" i="1" dirty="0">
                        <a:latin typeface="Cambria Math" panose="02040503050406030204" pitchFamily="18" charset="0"/>
                        <a:ea typeface="Cambria Math" panose="02040503050406030204" pitchFamily="18" charset="0"/>
                      </a:rPr>
                      <m:t>∝</m:t>
                    </m:r>
                    <m:r>
                      <a:rPr lang="en-CA" sz="2800" b="0" i="1" dirty="0" smtClean="0">
                        <a:latin typeface="Cambria Math" charset="0"/>
                        <a:ea typeface="Cambria Math" panose="02040503050406030204" pitchFamily="18" charset="0"/>
                      </a:rPr>
                      <m:t>9.7 </m:t>
                    </m:r>
                    <m:r>
                      <a:rPr lang="en-CA" sz="2800" b="0" i="1" dirty="0" smtClean="0">
                        <a:latin typeface="Cambria Math" charset="0"/>
                        <a:ea typeface="Cambria Math" charset="0"/>
                        <a:cs typeface="Cambria Math" charset="0"/>
                      </a:rPr>
                      <m:t>×</m:t>
                    </m:r>
                    <m:sSup>
                      <m:sSupPr>
                        <m:ctrlPr>
                          <a:rPr lang="en-CA" sz="2800" b="0" i="1" dirty="0" smtClean="0">
                            <a:latin typeface="Cambria Math" panose="02040503050406030204" pitchFamily="18" charset="0"/>
                            <a:ea typeface="Cambria Math" charset="0"/>
                            <a:cs typeface="Cambria Math" charset="0"/>
                          </a:rPr>
                        </m:ctrlPr>
                      </m:sSupPr>
                      <m:e>
                        <m:r>
                          <a:rPr lang="en-CA" sz="2800" b="0" i="1" dirty="0" smtClean="0">
                            <a:latin typeface="Cambria Math" charset="0"/>
                            <a:ea typeface="Cambria Math" charset="0"/>
                            <a:cs typeface="Cambria Math" charset="0"/>
                          </a:rPr>
                          <m:t>10</m:t>
                        </m:r>
                      </m:e>
                      <m:sup>
                        <m:r>
                          <a:rPr lang="en-CA" sz="2800" b="0" i="1" dirty="0" smtClean="0">
                            <a:latin typeface="Cambria Math" charset="0"/>
                            <a:ea typeface="Cambria Math" charset="0"/>
                            <a:cs typeface="Cambria Math" charset="0"/>
                          </a:rPr>
                          <m:t>−6</m:t>
                        </m:r>
                      </m:sup>
                    </m:sSup>
                  </m:oMath>
                </a14:m>
                <a:endParaRPr lang="en-US" sz="2800" dirty="0">
                  <a:latin typeface="Helvetica Light"/>
                </a:endParaRPr>
              </a:p>
            </p:txBody>
          </p:sp>
        </mc:Choice>
        <mc:Fallback xmlns="">
          <p:sp>
            <p:nvSpPr>
              <p:cNvPr id="10" name="Rectangle 9"/>
              <p:cNvSpPr>
                <a:spLocks noRot="1" noChangeAspect="1" noMove="1" noResize="1" noEditPoints="1" noAdjustHandles="1" noChangeArrowheads="1" noChangeShapeType="1" noTextEdit="1"/>
              </p:cNvSpPr>
              <p:nvPr/>
            </p:nvSpPr>
            <p:spPr>
              <a:xfrm>
                <a:off x="5825640" y="5384232"/>
                <a:ext cx="5528160" cy="523220"/>
              </a:xfrm>
              <a:prstGeom prst="rect">
                <a:avLst/>
              </a:prstGeom>
              <a:blipFill>
                <a:blip r:embed="rId4"/>
                <a:stretch>
                  <a:fillRect t="-11628" b="-31395"/>
                </a:stretch>
              </a:blipFill>
            </p:spPr>
            <p:txBody>
              <a:bodyPr/>
              <a:lstStyle/>
              <a:p>
                <a:r>
                  <a:rPr lang="en-US">
                    <a:noFill/>
                  </a:rPr>
                  <a:t> </a:t>
                </a:r>
              </a:p>
            </p:txBody>
          </p:sp>
        </mc:Fallback>
      </mc:AlternateContent>
      <p:sp>
        <p:nvSpPr>
          <p:cNvPr id="11" name="Rectangle 10"/>
          <p:cNvSpPr/>
          <p:nvPr/>
        </p:nvSpPr>
        <p:spPr>
          <a:xfrm>
            <a:off x="7744968" y="5382002"/>
            <a:ext cx="3608832" cy="523220"/>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a:endParaRPr>
          </a:p>
        </p:txBody>
      </p:sp>
    </p:spTree>
    <p:extLst>
      <p:ext uri="{BB962C8B-B14F-4D97-AF65-F5344CB8AC3E}">
        <p14:creationId xmlns:p14="http://schemas.microsoft.com/office/powerpoint/2010/main" val="761635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Charter" pitchFamily="2" charset="0"/>
              </a:rPr>
              <a:t>@BOTUS and T&amp;D</a:t>
            </a:r>
          </a:p>
        </p:txBody>
      </p:sp>
      <p:sp>
        <p:nvSpPr>
          <p:cNvPr id="5" name="Content Placeholder 4">
            <a:extLst>
              <a:ext uri="{FF2B5EF4-FFF2-40B4-BE49-F238E27FC236}">
                <a16:creationId xmlns:a16="http://schemas.microsoft.com/office/drawing/2014/main" xmlns="" id="{64F2F1AF-9DBA-49E6-8B6A-C6854EA916A3}"/>
              </a:ext>
            </a:extLst>
          </p:cNvPr>
          <p:cNvSpPr>
            <a:spLocks noGrp="1"/>
          </p:cNvSpPr>
          <p:nvPr>
            <p:ph idx="1"/>
          </p:nvPr>
        </p:nvSpPr>
        <p:spPr/>
        <p:txBody>
          <a:bodyPr>
            <a:noAutofit/>
          </a:bodyPr>
          <a:lstStyle/>
          <a:p>
            <a:pPr marL="0" indent="0" algn="just">
              <a:lnSpc>
                <a:spcPct val="100000"/>
              </a:lnSpc>
              <a:buNone/>
            </a:pPr>
            <a:r>
              <a:rPr lang="en-CA" sz="2800" dirty="0"/>
              <a:t>Natural languages are rich, flexible, and can allow for syntax variations (+ for humans, – for bots). </a:t>
            </a:r>
          </a:p>
          <a:p>
            <a:pPr marL="0" indent="0" algn="just">
              <a:lnSpc>
                <a:spcPct val="100000"/>
              </a:lnSpc>
              <a:buNone/>
            </a:pPr>
            <a:endParaRPr lang="en-CA" sz="500" dirty="0"/>
          </a:p>
          <a:p>
            <a:pPr marL="0" indent="0" algn="just">
              <a:lnSpc>
                <a:spcPct val="100000"/>
              </a:lnSpc>
              <a:buNone/>
            </a:pPr>
            <a:r>
              <a:rPr lang="en-CA" sz="2800" dirty="0"/>
              <a:t>A word’s meaning can be highly </a:t>
            </a:r>
            <a:r>
              <a:rPr lang="en-CA" sz="2800" b="1" dirty="0"/>
              <a:t>context-dependent</a:t>
            </a:r>
            <a:r>
              <a:rPr lang="en-CA" sz="2800" dirty="0"/>
              <a:t>.</a:t>
            </a:r>
          </a:p>
          <a:p>
            <a:pPr marL="0" indent="0" algn="just">
              <a:lnSpc>
                <a:spcPct val="100000"/>
              </a:lnSpc>
              <a:buNone/>
            </a:pPr>
            <a:endParaRPr lang="en-CA" sz="500" b="1" dirty="0"/>
          </a:p>
          <a:p>
            <a:pPr marL="0" indent="0" algn="just">
              <a:lnSpc>
                <a:spcPct val="100000"/>
              </a:lnSpc>
              <a:buNone/>
            </a:pPr>
            <a:r>
              <a:rPr lang="en-CA" sz="2800" dirty="0"/>
              <a:t>Sarcasm, idioms, figures of speech… humans don’t even always recognize them.</a:t>
            </a:r>
          </a:p>
          <a:p>
            <a:pPr marL="0" indent="0" algn="just">
              <a:lnSpc>
                <a:spcPct val="100000"/>
              </a:lnSpc>
              <a:buNone/>
            </a:pPr>
            <a:endParaRPr lang="en-CA" sz="500" dirty="0"/>
          </a:p>
          <a:p>
            <a:pPr marL="0" indent="0" algn="just">
              <a:lnSpc>
                <a:spcPct val="100000"/>
              </a:lnSpc>
              <a:buNone/>
            </a:pPr>
            <a:r>
              <a:rPr lang="en-CA" sz="2800" dirty="0"/>
              <a:t>Named-entity recognition: Apple (company) vs. apple (food).</a:t>
            </a:r>
          </a:p>
        </p:txBody>
      </p:sp>
    </p:spTree>
    <p:extLst>
      <p:ext uri="{BB962C8B-B14F-4D97-AF65-F5344CB8AC3E}">
        <p14:creationId xmlns:p14="http://schemas.microsoft.com/office/powerpoint/2010/main" val="9929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62C9AD5F-6570-5C4F-A57B-C870100E4491}"/>
              </a:ext>
            </a:extLst>
          </p:cNvPr>
          <p:cNvSpPr/>
          <p:nvPr/>
        </p:nvSpPr>
        <p:spPr>
          <a:xfrm>
            <a:off x="6886575" y="228600"/>
            <a:ext cx="1435894" cy="6415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26621D59-7615-429C-BB64-E532201D8FA3}"/>
              </a:ext>
            </a:extLst>
          </p:cNvPr>
          <p:cNvSpPr>
            <a:spLocks noGrp="1"/>
          </p:cNvSpPr>
          <p:nvPr>
            <p:ph type="title"/>
          </p:nvPr>
        </p:nvSpPr>
        <p:spPr/>
        <p:txBody>
          <a:bodyPr/>
          <a:lstStyle/>
          <a:p>
            <a:r>
              <a:rPr lang="en-US" dirty="0"/>
              <a:t>@BOTUS and T&amp;D</a:t>
            </a:r>
            <a:endParaRPr lang="en-CA" dirty="0"/>
          </a:p>
        </p:txBody>
      </p:sp>
      <p:sp>
        <p:nvSpPr>
          <p:cNvPr id="3" name="Content Placeholder 2">
            <a:extLst>
              <a:ext uri="{FF2B5EF4-FFF2-40B4-BE49-F238E27FC236}">
                <a16:creationId xmlns:a16="http://schemas.microsoft.com/office/drawing/2014/main" xmlns="" id="{F34FEA4E-0A8E-470C-9631-99ACDD351AE0}"/>
              </a:ext>
            </a:extLst>
          </p:cNvPr>
          <p:cNvSpPr>
            <a:spLocks noGrp="1"/>
          </p:cNvSpPr>
          <p:nvPr>
            <p:ph idx="1"/>
          </p:nvPr>
        </p:nvSpPr>
        <p:spPr>
          <a:xfrm>
            <a:off x="581192" y="2180496"/>
            <a:ext cx="6305383" cy="4140767"/>
          </a:xfrm>
        </p:spPr>
        <p:txBody>
          <a:bodyPr>
            <a:normAutofit/>
          </a:bodyPr>
          <a:lstStyle/>
          <a:p>
            <a:pPr marL="0" indent="0" algn="just">
              <a:lnSpc>
                <a:spcPct val="100000"/>
              </a:lnSpc>
              <a:buNone/>
            </a:pPr>
            <a:r>
              <a:rPr lang="en-CA" dirty="0">
                <a:ea typeface="Helvetica Light" charset="0"/>
                <a:cs typeface="Helvetica Light" charset="0"/>
              </a:rPr>
              <a:t>T3’s president claimed T&amp;D was profitable, but no details were provided and the website was recently taken down.  </a:t>
            </a:r>
          </a:p>
          <a:p>
            <a:pPr marL="0" indent="0" algn="just">
              <a:lnSpc>
                <a:spcPct val="100000"/>
              </a:lnSpc>
              <a:buNone/>
            </a:pPr>
            <a:endParaRPr lang="en-CA" sz="1000" dirty="0">
              <a:ea typeface="Helvetica Light" charset="0"/>
              <a:cs typeface="Helvetica Light" charset="0"/>
            </a:endParaRPr>
          </a:p>
          <a:p>
            <a:pPr marL="0" indent="0" algn="just">
              <a:lnSpc>
                <a:spcPct val="100000"/>
              </a:lnSpc>
              <a:buNone/>
            </a:pPr>
            <a:r>
              <a:rPr lang="en-CA" dirty="0">
                <a:ea typeface="Helvetica Light" charset="0"/>
                <a:cs typeface="Helvetica Light" charset="0"/>
              </a:rPr>
              <a:t>@BOTUS did not make a single trade in its first 4 months of operation (for various reasons)</a:t>
            </a:r>
          </a:p>
          <a:p>
            <a:pPr marL="0" indent="0" algn="just">
              <a:lnSpc>
                <a:spcPct val="100000"/>
              </a:lnSpc>
              <a:buNone/>
            </a:pPr>
            <a:endParaRPr lang="en-CA" sz="1000" dirty="0">
              <a:ea typeface="Helvetica Light" charset="0"/>
              <a:cs typeface="Helvetica Light" charset="0"/>
            </a:endParaRPr>
          </a:p>
          <a:p>
            <a:pPr marL="0" indent="0" algn="just">
              <a:lnSpc>
                <a:spcPct val="100000"/>
              </a:lnSpc>
              <a:buNone/>
            </a:pPr>
            <a:r>
              <a:rPr lang="en-CA" dirty="0">
                <a:ea typeface="Helvetica Light" charset="0"/>
                <a:cs typeface="Helvetica Light" charset="0"/>
              </a:rPr>
              <a:t>Trading strategy was relaxed… leading to a loss on 1</a:t>
            </a:r>
            <a:r>
              <a:rPr lang="en-CA" baseline="30000" dirty="0">
                <a:ea typeface="Helvetica Light" charset="0"/>
                <a:cs typeface="Helvetica Light" charset="0"/>
              </a:rPr>
              <a:t>st</a:t>
            </a:r>
            <a:r>
              <a:rPr lang="en-CA" dirty="0">
                <a:ea typeface="Helvetica Light" charset="0"/>
                <a:cs typeface="Helvetica Light" charset="0"/>
              </a:rPr>
              <a:t> trade.</a:t>
            </a:r>
          </a:p>
        </p:txBody>
      </p:sp>
      <p:pic>
        <p:nvPicPr>
          <p:cNvPr id="8" name="Content Placeholder 7">
            <a:extLst>
              <a:ext uri="{FF2B5EF4-FFF2-40B4-BE49-F238E27FC236}">
                <a16:creationId xmlns:a16="http://schemas.microsoft.com/office/drawing/2014/main" xmlns="" id="{8BDE2454-0028-439C-BAD9-94DECEE0CC52}"/>
              </a:ext>
            </a:extLst>
          </p:cNvPr>
          <p:cNvPicPr>
            <a:picLocks noGrp="1" noChangeAspect="1"/>
          </p:cNvPicPr>
          <p:nvPr>
            <p:ph sz="half" idx="4294967295"/>
          </p:nvPr>
        </p:nvPicPr>
        <p:blipFill rotWithShape="1">
          <a:blip r:embed="rId3" cstate="print">
            <a:extLst>
              <a:ext uri="{28A0092B-C50C-407E-A947-70E740481C1C}">
                <a14:useLocalDpi xmlns:a14="http://schemas.microsoft.com/office/drawing/2010/main" val="0"/>
              </a:ext>
            </a:extLst>
          </a:blip>
          <a:srcRect/>
          <a:stretch/>
        </p:blipFill>
        <p:spPr>
          <a:xfrm>
            <a:off x="7115175" y="391505"/>
            <a:ext cx="4648200" cy="2863850"/>
          </a:xfrm>
        </p:spPr>
      </p:pic>
      <p:pic>
        <p:nvPicPr>
          <p:cNvPr id="7" name="Content Placeholder 7">
            <a:extLst>
              <a:ext uri="{FF2B5EF4-FFF2-40B4-BE49-F238E27FC236}">
                <a16:creationId xmlns:a16="http://schemas.microsoft.com/office/drawing/2014/main" xmlns="" id="{8BDE2454-0028-439C-BAD9-94DECEE0CC5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7115175" y="3230737"/>
            <a:ext cx="4648359" cy="3235758"/>
          </a:xfrm>
          <a:prstGeom prst="rect">
            <a:avLst/>
          </a:prstGeom>
        </p:spPr>
      </p:pic>
    </p:spTree>
    <p:extLst>
      <p:ext uri="{BB962C8B-B14F-4D97-AF65-F5344CB8AC3E}">
        <p14:creationId xmlns:p14="http://schemas.microsoft.com/office/powerpoint/2010/main" val="3010145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vidend">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266</TotalTime>
  <Words>3989</Words>
  <Application>Microsoft Office PowerPoint</Application>
  <PresentationFormat>Widescreen</PresentationFormat>
  <Paragraphs>733</Paragraphs>
  <Slides>70</Slides>
  <Notes>28</Notes>
  <HiddenSlides>0</HiddenSlides>
  <MMClips>1</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70</vt:i4>
      </vt:variant>
    </vt:vector>
  </HeadingPairs>
  <TitlesOfParts>
    <vt:vector size="84" baseType="lpstr">
      <vt:lpstr>Arial</vt:lpstr>
      <vt:lpstr>Calibri</vt:lpstr>
      <vt:lpstr>Cambria</vt:lpstr>
      <vt:lpstr>Cambria Math</vt:lpstr>
      <vt:lpstr>Charter</vt:lpstr>
      <vt:lpstr>Charter Roman</vt:lpstr>
      <vt:lpstr>Dagny OT</vt:lpstr>
      <vt:lpstr>Gill Sans MT</vt:lpstr>
      <vt:lpstr>Helvetica</vt:lpstr>
      <vt:lpstr>Helvetica Light</vt:lpstr>
      <vt:lpstr>HGｺﾞｼｯｸE</vt:lpstr>
      <vt:lpstr>Wingdings</vt:lpstr>
      <vt:lpstr>Wingdings 2</vt:lpstr>
      <vt:lpstr>Dividend</vt:lpstr>
      <vt:lpstr>TEXT MINING AND SENTIMENT ANALYSIS</vt:lpstr>
      <vt:lpstr>OUTLINE</vt:lpstr>
      <vt:lpstr>LEARNING OBJECTIVES</vt:lpstr>
      <vt:lpstr>Case Study: @BOTUS and Trump&amp;Dump</vt:lpstr>
      <vt:lpstr>@BOTUS and T&amp;D</vt:lpstr>
      <vt:lpstr>@BOTUS and T&amp;D</vt:lpstr>
      <vt:lpstr>@BOTUS and T&amp;D</vt:lpstr>
      <vt:lpstr>@BOTUS and T&amp;D</vt:lpstr>
      <vt:lpstr>@BOTUS and T&amp;D</vt:lpstr>
      <vt:lpstr>@BOTUS and T&amp;D</vt:lpstr>
      <vt:lpstr>DISCUSSION</vt:lpstr>
      <vt:lpstr>Text Mining and NLP</vt:lpstr>
      <vt:lpstr>Text Mining vs. Natural Lang. Proc.</vt:lpstr>
      <vt:lpstr>Text Mining Applications</vt:lpstr>
      <vt:lpstr>Understanding Language</vt:lpstr>
      <vt:lpstr>TM is Easy, NLP is AI-Hard</vt:lpstr>
      <vt:lpstr>Dream of the Red Chamber (红楼梦)</vt:lpstr>
      <vt:lpstr>Machine Translation</vt:lpstr>
      <vt:lpstr>Machine Translation</vt:lpstr>
      <vt:lpstr>PowerPoint Presentation</vt:lpstr>
      <vt:lpstr>DISCUSSION</vt:lpstr>
      <vt:lpstr>Text Mining Basics</vt:lpstr>
      <vt:lpstr>Semantic Parsing</vt:lpstr>
      <vt:lpstr>Bag of “Words” (BoW)</vt:lpstr>
      <vt:lpstr>Text Processing</vt:lpstr>
      <vt:lpstr>Text Processing</vt:lpstr>
      <vt:lpstr>TEXT PROCESSING</vt:lpstr>
      <vt:lpstr>Text Processing – OPTIONS </vt:lpstr>
      <vt:lpstr>Text Processing – OPTIONS </vt:lpstr>
      <vt:lpstr>Text Processing</vt:lpstr>
      <vt:lpstr>EXERCISE</vt:lpstr>
      <vt:lpstr>Text Representation</vt:lpstr>
      <vt:lpstr>DTM/TDM Representation</vt:lpstr>
      <vt:lpstr>Text Statistics</vt:lpstr>
      <vt:lpstr>Text Statistics</vt:lpstr>
      <vt:lpstr>Text Statistics</vt:lpstr>
      <vt:lpstr>Text Statistics</vt:lpstr>
      <vt:lpstr>Text Statistics</vt:lpstr>
      <vt:lpstr>DISCUSSION</vt:lpstr>
      <vt:lpstr>Sentiment Analysis</vt:lpstr>
      <vt:lpstr>Basics</vt:lpstr>
      <vt:lpstr>Challenges</vt:lpstr>
      <vt:lpstr>Related Tasks</vt:lpstr>
      <vt:lpstr>EXERCISE </vt:lpstr>
      <vt:lpstr>PowerPoint Presentation</vt:lpstr>
      <vt:lpstr>PowerPoint Presentation</vt:lpstr>
      <vt:lpstr>PowerPoint Presentation</vt:lpstr>
      <vt:lpstr>Types OF SENTIMENT ANALYSIS</vt:lpstr>
      <vt:lpstr>Sentiment Lexicons</vt:lpstr>
      <vt:lpstr>Sentiment Lexicons</vt:lpstr>
      <vt:lpstr>Sentiment Lexicons</vt:lpstr>
      <vt:lpstr>DISCUSSION</vt:lpstr>
      <vt:lpstr>EXAMPLE: MOVIE REVIEWS</vt:lpstr>
      <vt:lpstr>STATEMENT OF EXERCISE</vt:lpstr>
      <vt:lpstr>EXERCISE</vt:lpstr>
      <vt:lpstr>EXERCISE</vt:lpstr>
      <vt:lpstr>EXERCISE</vt:lpstr>
      <vt:lpstr>REFERENCES</vt:lpstr>
      <vt:lpstr>NOTEBOOKS</vt:lpstr>
      <vt:lpstr>References</vt:lpstr>
      <vt:lpstr>References</vt:lpstr>
      <vt:lpstr>SUPPLEMENTAL MATERIAL – MULTINOMIAL NAÏVE BAYES CLASSIFICATION</vt:lpstr>
      <vt:lpstr>Multinomial Naïve Bayes Classification</vt:lpstr>
      <vt:lpstr>Multinomial Naïve Bayes Classification</vt:lpstr>
      <vt:lpstr>Multinomial Naïve Bayes Classification</vt:lpstr>
      <vt:lpstr>Multinomial Naïve Bayes Classification</vt:lpstr>
      <vt:lpstr>Multinomial Naïve Bayes Classification</vt:lpstr>
      <vt:lpstr>Multinomial Naïve Bayes Classification</vt:lpstr>
      <vt:lpstr>Multinomial Naïve Bayes Classification</vt:lpstr>
      <vt:lpstr>Multinomial Naïve Bayes Classification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universals</dc:title>
  <dc:creator>pboily</dc:creator>
  <cp:lastModifiedBy>Dominic Finn</cp:lastModifiedBy>
  <cp:revision>35</cp:revision>
  <dcterms:created xsi:type="dcterms:W3CDTF">2018-12-12T19:39:04Z</dcterms:created>
  <dcterms:modified xsi:type="dcterms:W3CDTF">2019-04-16T16:37:29Z</dcterms:modified>
</cp:coreProperties>
</file>

<file path=docProps/thumbnail.jpeg>
</file>